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Lst>
  <p:notesMasterIdLst>
    <p:notesMasterId r:id="rId32"/>
  </p:notesMasterIdLst>
  <p:handoutMasterIdLst>
    <p:handoutMasterId r:id="rId33"/>
  </p:handoutMasterIdLst>
  <p:sldIdLst>
    <p:sldId id="284" r:id="rId2"/>
    <p:sldId id="283" r:id="rId3"/>
    <p:sldId id="339" r:id="rId4"/>
    <p:sldId id="311" r:id="rId5"/>
    <p:sldId id="360" r:id="rId6"/>
    <p:sldId id="361" r:id="rId7"/>
    <p:sldId id="313" r:id="rId8"/>
    <p:sldId id="288" r:id="rId9"/>
    <p:sldId id="286" r:id="rId10"/>
    <p:sldId id="335" r:id="rId11"/>
    <p:sldId id="299" r:id="rId12"/>
    <p:sldId id="350" r:id="rId13"/>
    <p:sldId id="358" r:id="rId14"/>
    <p:sldId id="359" r:id="rId15"/>
    <p:sldId id="357" r:id="rId16"/>
    <p:sldId id="344" r:id="rId17"/>
    <p:sldId id="345" r:id="rId18"/>
    <p:sldId id="343" r:id="rId19"/>
    <p:sldId id="341" r:id="rId20"/>
    <p:sldId id="332" r:id="rId21"/>
    <p:sldId id="340" r:id="rId22"/>
    <p:sldId id="346" r:id="rId23"/>
    <p:sldId id="347" r:id="rId24"/>
    <p:sldId id="329" r:id="rId25"/>
    <p:sldId id="320" r:id="rId26"/>
    <p:sldId id="356" r:id="rId27"/>
    <p:sldId id="312" r:id="rId28"/>
    <p:sldId id="362" r:id="rId29"/>
    <p:sldId id="364" r:id="rId30"/>
    <p:sldId id="324" r:id="rId31"/>
  </p:sldIdLst>
  <p:sldSz cx="9144000" cy="6858000" type="screen4x3"/>
  <p:notesSz cx="7010400" cy="9296400"/>
  <p:defaultTextStyle>
    <a:defPPr>
      <a:defRPr lang="en-US"/>
    </a:defPPr>
    <a:lvl1pPr algn="l" rtl="0" fontAlgn="base">
      <a:spcBef>
        <a:spcPct val="0"/>
      </a:spcBef>
      <a:spcAft>
        <a:spcPct val="0"/>
      </a:spcAft>
      <a:defRPr sz="2000" b="1" kern="1200">
        <a:solidFill>
          <a:schemeClr val="tx1"/>
        </a:solidFill>
        <a:latin typeface="Arial" charset="0"/>
        <a:ea typeface="ＭＳ Ｐゴシック" pitchFamily="34" charset="-128"/>
        <a:cs typeface="Arial" charset="0"/>
      </a:defRPr>
    </a:lvl1pPr>
    <a:lvl2pPr marL="457200" algn="l" rtl="0" fontAlgn="base">
      <a:spcBef>
        <a:spcPct val="0"/>
      </a:spcBef>
      <a:spcAft>
        <a:spcPct val="0"/>
      </a:spcAft>
      <a:defRPr sz="2000" b="1" kern="1200">
        <a:solidFill>
          <a:schemeClr val="tx1"/>
        </a:solidFill>
        <a:latin typeface="Arial" charset="0"/>
        <a:ea typeface="ＭＳ Ｐゴシック" pitchFamily="34" charset="-128"/>
        <a:cs typeface="Arial" charset="0"/>
      </a:defRPr>
    </a:lvl2pPr>
    <a:lvl3pPr marL="914400" algn="l" rtl="0" fontAlgn="base">
      <a:spcBef>
        <a:spcPct val="0"/>
      </a:spcBef>
      <a:spcAft>
        <a:spcPct val="0"/>
      </a:spcAft>
      <a:defRPr sz="2000" b="1" kern="1200">
        <a:solidFill>
          <a:schemeClr val="tx1"/>
        </a:solidFill>
        <a:latin typeface="Arial" charset="0"/>
        <a:ea typeface="ＭＳ Ｐゴシック" pitchFamily="34" charset="-128"/>
        <a:cs typeface="Arial" charset="0"/>
      </a:defRPr>
    </a:lvl3pPr>
    <a:lvl4pPr marL="1371600" algn="l" rtl="0" fontAlgn="base">
      <a:spcBef>
        <a:spcPct val="0"/>
      </a:spcBef>
      <a:spcAft>
        <a:spcPct val="0"/>
      </a:spcAft>
      <a:defRPr sz="2000" b="1" kern="1200">
        <a:solidFill>
          <a:schemeClr val="tx1"/>
        </a:solidFill>
        <a:latin typeface="Arial" charset="0"/>
        <a:ea typeface="ＭＳ Ｐゴシック" pitchFamily="34" charset="-128"/>
        <a:cs typeface="Arial" charset="0"/>
      </a:defRPr>
    </a:lvl4pPr>
    <a:lvl5pPr marL="1828800" algn="l" rtl="0" fontAlgn="base">
      <a:spcBef>
        <a:spcPct val="0"/>
      </a:spcBef>
      <a:spcAft>
        <a:spcPct val="0"/>
      </a:spcAft>
      <a:defRPr sz="2000" b="1" kern="1200">
        <a:solidFill>
          <a:schemeClr val="tx1"/>
        </a:solidFill>
        <a:latin typeface="Arial" charset="0"/>
        <a:ea typeface="ＭＳ Ｐゴシック" pitchFamily="34" charset="-128"/>
        <a:cs typeface="Arial" charset="0"/>
      </a:defRPr>
    </a:lvl5pPr>
    <a:lvl6pPr marL="2286000" algn="l" defTabSz="914400" rtl="0" eaLnBrk="1" latinLnBrk="0" hangingPunct="1">
      <a:defRPr sz="2000" b="1" kern="1200">
        <a:solidFill>
          <a:schemeClr val="tx1"/>
        </a:solidFill>
        <a:latin typeface="Arial" charset="0"/>
        <a:ea typeface="ＭＳ Ｐゴシック" pitchFamily="34" charset="-128"/>
        <a:cs typeface="Arial" charset="0"/>
      </a:defRPr>
    </a:lvl6pPr>
    <a:lvl7pPr marL="2743200" algn="l" defTabSz="914400" rtl="0" eaLnBrk="1" latinLnBrk="0" hangingPunct="1">
      <a:defRPr sz="2000" b="1" kern="1200">
        <a:solidFill>
          <a:schemeClr val="tx1"/>
        </a:solidFill>
        <a:latin typeface="Arial" charset="0"/>
        <a:ea typeface="ＭＳ Ｐゴシック" pitchFamily="34" charset="-128"/>
        <a:cs typeface="Arial" charset="0"/>
      </a:defRPr>
    </a:lvl7pPr>
    <a:lvl8pPr marL="3200400" algn="l" defTabSz="914400" rtl="0" eaLnBrk="1" latinLnBrk="0" hangingPunct="1">
      <a:defRPr sz="2000" b="1" kern="1200">
        <a:solidFill>
          <a:schemeClr val="tx1"/>
        </a:solidFill>
        <a:latin typeface="Arial" charset="0"/>
        <a:ea typeface="ＭＳ Ｐゴシック" pitchFamily="34" charset="-128"/>
        <a:cs typeface="Arial" charset="0"/>
      </a:defRPr>
    </a:lvl8pPr>
    <a:lvl9pPr marL="3657600" algn="l" defTabSz="914400" rtl="0" eaLnBrk="1" latinLnBrk="0" hangingPunct="1">
      <a:defRPr sz="2000" b="1" kern="1200">
        <a:solidFill>
          <a:schemeClr val="tx1"/>
        </a:solidFill>
        <a:latin typeface="Arial" charset="0"/>
        <a:ea typeface="ＭＳ Ｐゴシック" pitchFamily="34" charset="-128"/>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80808"/>
    <a:srgbClr val="005A9B"/>
    <a:srgbClr val="618FFD"/>
    <a:srgbClr val="EAEEFF"/>
    <a:srgbClr val="4A81B6"/>
    <a:srgbClr val="4E82B7"/>
    <a:srgbClr val="1F4587"/>
    <a:srgbClr val="3561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06" autoAdjust="0"/>
    <p:restoredTop sz="85062" autoAdjust="0"/>
  </p:normalViewPr>
  <p:slideViewPr>
    <p:cSldViewPr snapToGrid="0">
      <p:cViewPr>
        <p:scale>
          <a:sx n="120" d="100"/>
          <a:sy n="120" d="100"/>
        </p:scale>
        <p:origin x="252" y="198"/>
      </p:cViewPr>
      <p:guideLst>
        <p:guide orient="horz" pos="832"/>
        <p:guide pos="55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0" d="100"/>
        <a:sy n="130" d="100"/>
      </p:scale>
      <p:origin x="0" y="0"/>
    </p:cViewPr>
  </p:sorterViewPr>
  <p:notesViewPr>
    <p:cSldViewPr snapToGrid="0">
      <p:cViewPr>
        <p:scale>
          <a:sx n="100" d="100"/>
          <a:sy n="100" d="100"/>
        </p:scale>
        <p:origin x="-1500" y="-72"/>
      </p:cViewPr>
      <p:guideLst>
        <p:guide orient="horz" pos="951"/>
        <p:guide pos="29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588" y="-1588"/>
            <a:ext cx="3038476" cy="463551"/>
          </a:xfrm>
          <a:prstGeom prst="rect">
            <a:avLst/>
          </a:prstGeom>
          <a:noFill/>
          <a:ln w="9525">
            <a:noFill/>
            <a:miter lim="800000"/>
            <a:headEnd/>
            <a:tailEnd/>
          </a:ln>
          <a:effectLst/>
        </p:spPr>
        <p:txBody>
          <a:bodyPr vert="horz" wrap="square" lIns="19350" tIns="0" rIns="19350" bIns="0" numCol="1" anchor="t" anchorCtr="0" compatLnSpc="1">
            <a:prstTxWarp prst="textNoShape">
              <a:avLst/>
            </a:prstTxWarp>
          </a:bodyPr>
          <a:lstStyle>
            <a:lvl1pPr defTabSz="928491" eaLnBrk="0" hangingPunct="0">
              <a:lnSpc>
                <a:spcPct val="100000"/>
              </a:lnSpc>
              <a:spcBef>
                <a:spcPct val="0"/>
              </a:spcBef>
              <a:buSzTx/>
              <a:defRPr sz="1000" b="0" i="1" dirty="0">
                <a:ea typeface="ＭＳ Ｐゴシック" charset="-128"/>
                <a:cs typeface="+mn-cs"/>
              </a:defRPr>
            </a:lvl1pPr>
          </a:lstStyle>
          <a:p>
            <a:pPr>
              <a:defRPr/>
            </a:pPr>
            <a:endParaRPr lang="en-US"/>
          </a:p>
        </p:txBody>
      </p:sp>
      <p:sp>
        <p:nvSpPr>
          <p:cNvPr id="3075" name="Rectangle 3"/>
          <p:cNvSpPr>
            <a:spLocks noGrp="1" noChangeArrowheads="1"/>
          </p:cNvSpPr>
          <p:nvPr>
            <p:ph type="dt" sz="quarter" idx="1"/>
          </p:nvPr>
        </p:nvSpPr>
        <p:spPr bwMode="auto">
          <a:xfrm>
            <a:off x="3973513" y="-1588"/>
            <a:ext cx="3038475" cy="463551"/>
          </a:xfrm>
          <a:prstGeom prst="rect">
            <a:avLst/>
          </a:prstGeom>
          <a:noFill/>
          <a:ln w="9525">
            <a:noFill/>
            <a:miter lim="800000"/>
            <a:headEnd/>
            <a:tailEnd/>
          </a:ln>
          <a:effectLst/>
        </p:spPr>
        <p:txBody>
          <a:bodyPr vert="horz" wrap="square" lIns="19350" tIns="0" rIns="19350" bIns="0" numCol="1" anchor="t" anchorCtr="0" compatLnSpc="1">
            <a:prstTxWarp prst="textNoShape">
              <a:avLst/>
            </a:prstTxWarp>
          </a:bodyPr>
          <a:lstStyle>
            <a:lvl1pPr algn="r" defTabSz="928491" eaLnBrk="0" hangingPunct="0">
              <a:lnSpc>
                <a:spcPct val="100000"/>
              </a:lnSpc>
              <a:spcBef>
                <a:spcPct val="0"/>
              </a:spcBef>
              <a:buSzTx/>
              <a:defRPr sz="1000" b="0" i="1" dirty="0">
                <a:ea typeface="ＭＳ Ｐゴシック" charset="-128"/>
                <a:cs typeface="+mn-cs"/>
              </a:defRPr>
            </a:lvl1pPr>
          </a:lstStyle>
          <a:p>
            <a:pPr>
              <a:defRPr/>
            </a:pPr>
            <a:endParaRPr lang="en-US"/>
          </a:p>
        </p:txBody>
      </p:sp>
      <p:sp>
        <p:nvSpPr>
          <p:cNvPr id="3076" name="Rectangle 4"/>
          <p:cNvSpPr>
            <a:spLocks noGrp="1" noChangeArrowheads="1"/>
          </p:cNvSpPr>
          <p:nvPr>
            <p:ph type="ftr" sz="quarter" idx="2"/>
          </p:nvPr>
        </p:nvSpPr>
        <p:spPr bwMode="auto">
          <a:xfrm>
            <a:off x="-1588" y="8834438"/>
            <a:ext cx="3038476" cy="463550"/>
          </a:xfrm>
          <a:prstGeom prst="rect">
            <a:avLst/>
          </a:prstGeom>
          <a:noFill/>
          <a:ln w="9525">
            <a:noFill/>
            <a:miter lim="800000"/>
            <a:headEnd/>
            <a:tailEnd/>
          </a:ln>
          <a:effectLst/>
        </p:spPr>
        <p:txBody>
          <a:bodyPr vert="horz" wrap="square" lIns="19350" tIns="0" rIns="19350" bIns="0" numCol="1" anchor="b" anchorCtr="0" compatLnSpc="1">
            <a:prstTxWarp prst="textNoShape">
              <a:avLst/>
            </a:prstTxWarp>
          </a:bodyPr>
          <a:lstStyle>
            <a:lvl1pPr defTabSz="928491" eaLnBrk="0" hangingPunct="0">
              <a:lnSpc>
                <a:spcPct val="100000"/>
              </a:lnSpc>
              <a:spcBef>
                <a:spcPct val="0"/>
              </a:spcBef>
              <a:buSzTx/>
              <a:defRPr sz="1000" b="0" i="1" dirty="0">
                <a:ea typeface="ＭＳ Ｐゴシック" charset="-128"/>
                <a:cs typeface="+mn-cs"/>
              </a:defRPr>
            </a:lvl1pPr>
          </a:lstStyle>
          <a:p>
            <a:pPr>
              <a:defRPr/>
            </a:pPr>
            <a:endParaRPr lang="en-US"/>
          </a:p>
        </p:txBody>
      </p:sp>
      <p:sp>
        <p:nvSpPr>
          <p:cNvPr id="3077" name="Rectangle 5"/>
          <p:cNvSpPr>
            <a:spLocks noGrp="1" noChangeArrowheads="1"/>
          </p:cNvSpPr>
          <p:nvPr>
            <p:ph type="sldNum" sz="quarter" idx="3"/>
          </p:nvPr>
        </p:nvSpPr>
        <p:spPr bwMode="auto">
          <a:xfrm>
            <a:off x="3973513" y="8834438"/>
            <a:ext cx="3038475" cy="463550"/>
          </a:xfrm>
          <a:prstGeom prst="rect">
            <a:avLst/>
          </a:prstGeom>
          <a:noFill/>
          <a:ln w="9525">
            <a:noFill/>
            <a:miter lim="800000"/>
            <a:headEnd/>
            <a:tailEnd/>
          </a:ln>
          <a:effectLst/>
        </p:spPr>
        <p:txBody>
          <a:bodyPr vert="horz" wrap="square" lIns="19350" tIns="0" rIns="19350" bIns="0" numCol="1" anchor="b" anchorCtr="0" compatLnSpc="1">
            <a:prstTxWarp prst="textNoShape">
              <a:avLst/>
            </a:prstTxWarp>
          </a:bodyPr>
          <a:lstStyle>
            <a:lvl1pPr algn="r" defTabSz="928491" eaLnBrk="0" hangingPunct="0">
              <a:lnSpc>
                <a:spcPct val="100000"/>
              </a:lnSpc>
              <a:spcBef>
                <a:spcPct val="0"/>
              </a:spcBef>
              <a:buSzTx/>
              <a:defRPr sz="1000" b="0" i="1">
                <a:ea typeface="ＭＳ Ｐゴシック" charset="-128"/>
                <a:cs typeface="+mn-cs"/>
              </a:defRPr>
            </a:lvl1pPr>
          </a:lstStyle>
          <a:p>
            <a:pPr>
              <a:defRPr/>
            </a:pPr>
            <a:fld id="{71F34B4C-4A70-4C45-8D18-15824AA4E3A0}" type="slidenum">
              <a:rPr lang="en-US"/>
              <a:pPr>
                <a:defRPr/>
              </a:pPr>
              <a:t>‹#›</a:t>
            </a:fld>
            <a:endParaRPr lang="en-US" dirty="0"/>
          </a:p>
        </p:txBody>
      </p:sp>
      <p:sp>
        <p:nvSpPr>
          <p:cNvPr id="14342" name="Rectangle 6"/>
          <p:cNvSpPr>
            <a:spLocks noChangeArrowheads="1"/>
          </p:cNvSpPr>
          <p:nvPr/>
        </p:nvSpPr>
        <p:spPr bwMode="auto">
          <a:xfrm>
            <a:off x="3124200" y="8856663"/>
            <a:ext cx="7667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684" tIns="45149" rIns="88684" bIns="45149">
            <a:spAutoFit/>
          </a:bodyPr>
          <a:lstStyle/>
          <a:p>
            <a:pPr algn="ctr" defTabSz="881063" eaLnBrk="0" hangingPunct="0">
              <a:lnSpc>
                <a:spcPct val="90000"/>
              </a:lnSpc>
            </a:pPr>
            <a:r>
              <a:rPr lang="en-US" sz="1200" b="0"/>
              <a:t>Page </a:t>
            </a:r>
            <a:fld id="{5688834E-4148-4CE7-A6D0-F2184FED4B9C}" type="slidenum">
              <a:rPr lang="en-US" sz="1200" b="0"/>
              <a:pPr algn="ctr" defTabSz="881063" eaLnBrk="0" hangingPunct="0">
                <a:lnSpc>
                  <a:spcPct val="90000"/>
                </a:lnSpc>
              </a:pPr>
              <a:t>‹#›</a:t>
            </a:fld>
            <a:endParaRPr lang="en-US" sz="1200" b="0"/>
          </a:p>
        </p:txBody>
      </p:sp>
    </p:spTree>
    <p:extLst>
      <p:ext uri="{BB962C8B-B14F-4D97-AF65-F5344CB8AC3E}">
        <p14:creationId xmlns:p14="http://schemas.microsoft.com/office/powerpoint/2010/main" val="306536375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930" name="Rectangle 2"/>
          <p:cNvSpPr>
            <a:spLocks noGrp="1" noChangeArrowheads="1"/>
          </p:cNvSpPr>
          <p:nvPr>
            <p:ph type="hdr" sz="quarter"/>
          </p:nvPr>
        </p:nvSpPr>
        <p:spPr bwMode="auto">
          <a:xfrm>
            <a:off x="0" y="0"/>
            <a:ext cx="3021013" cy="455613"/>
          </a:xfrm>
          <a:prstGeom prst="rect">
            <a:avLst/>
          </a:prstGeom>
          <a:noFill/>
          <a:ln w="12700">
            <a:noFill/>
            <a:miter lim="800000"/>
            <a:headEnd/>
            <a:tailEnd/>
          </a:ln>
          <a:effectLst/>
        </p:spPr>
        <p:txBody>
          <a:bodyPr vert="horz" wrap="none" lIns="91575" tIns="45788" rIns="91575" bIns="45788" numCol="1" anchor="ctr" anchorCtr="0" compatLnSpc="1">
            <a:prstTxWarp prst="textNoShape">
              <a:avLst/>
            </a:prstTxWarp>
          </a:bodyPr>
          <a:lstStyle>
            <a:lvl1pPr eaLnBrk="0" hangingPunct="0">
              <a:lnSpc>
                <a:spcPct val="100000"/>
              </a:lnSpc>
              <a:spcBef>
                <a:spcPct val="0"/>
              </a:spcBef>
              <a:buSzTx/>
              <a:defRPr sz="1200" dirty="0" smtClean="0">
                <a:ea typeface="ＭＳ Ｐゴシック" charset="-128"/>
                <a:cs typeface="+mn-cs"/>
              </a:defRPr>
            </a:lvl1pPr>
          </a:lstStyle>
          <a:p>
            <a:pPr>
              <a:defRPr/>
            </a:pPr>
            <a:endParaRPr lang="en-US"/>
          </a:p>
        </p:txBody>
      </p:sp>
      <p:sp>
        <p:nvSpPr>
          <p:cNvPr id="124931" name="Rectangle 3"/>
          <p:cNvSpPr>
            <a:spLocks noGrp="1" noChangeArrowheads="1"/>
          </p:cNvSpPr>
          <p:nvPr>
            <p:ph type="dt" idx="1"/>
          </p:nvPr>
        </p:nvSpPr>
        <p:spPr bwMode="auto">
          <a:xfrm>
            <a:off x="3952875" y="0"/>
            <a:ext cx="3021013" cy="455613"/>
          </a:xfrm>
          <a:prstGeom prst="rect">
            <a:avLst/>
          </a:prstGeom>
          <a:noFill/>
          <a:ln w="12700">
            <a:noFill/>
            <a:miter lim="800000"/>
            <a:headEnd/>
            <a:tailEnd/>
          </a:ln>
          <a:effectLst/>
        </p:spPr>
        <p:txBody>
          <a:bodyPr vert="horz" wrap="none" lIns="91575" tIns="45788" rIns="91575" bIns="45788" numCol="1" anchor="ctr" anchorCtr="0" compatLnSpc="1">
            <a:prstTxWarp prst="textNoShape">
              <a:avLst/>
            </a:prstTxWarp>
          </a:bodyPr>
          <a:lstStyle>
            <a:lvl1pPr algn="r" eaLnBrk="0" hangingPunct="0">
              <a:lnSpc>
                <a:spcPct val="100000"/>
              </a:lnSpc>
              <a:spcBef>
                <a:spcPct val="0"/>
              </a:spcBef>
              <a:buSzTx/>
              <a:defRPr sz="1200" dirty="0">
                <a:ea typeface="ＭＳ Ｐゴシック" charset="-128"/>
                <a:cs typeface="+mn-cs"/>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1157288" y="684213"/>
            <a:ext cx="4662487" cy="34972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 name="Slide Number Placeholder 1"/>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eaLnBrk="0" hangingPunct="0">
              <a:lnSpc>
                <a:spcPct val="90000"/>
              </a:lnSpc>
              <a:spcBef>
                <a:spcPct val="50000"/>
              </a:spcBef>
              <a:buSzPct val="100000"/>
              <a:defRPr sz="1200" smtClean="0">
                <a:ea typeface="ＭＳ Ｐゴシック" charset="-128"/>
                <a:cs typeface="+mn-cs"/>
              </a:defRPr>
            </a:lvl1pPr>
          </a:lstStyle>
          <a:p>
            <a:pPr>
              <a:defRPr/>
            </a:pPr>
            <a:fld id="{B6ED9623-BF4A-4B37-B5E4-935A2CE8C4E9}" type="slidenum">
              <a:rPr lang="en-US"/>
              <a:pPr>
                <a:defRPr/>
              </a:pPr>
              <a:t>‹#›</a:t>
            </a:fld>
            <a:endParaRPr lang="en-US"/>
          </a:p>
        </p:txBody>
      </p:sp>
    </p:spTree>
    <p:extLst>
      <p:ext uri="{BB962C8B-B14F-4D97-AF65-F5344CB8AC3E}">
        <p14:creationId xmlns:p14="http://schemas.microsoft.com/office/powerpoint/2010/main" val="3474427961"/>
      </p:ext>
    </p:extLst>
  </p:cSld>
  <p:clrMap bg1="lt1" tx1="dk1" bg2="lt2" tx2="dk2" accent1="accent1" accent2="accent2" accent3="accent3" accent4="accent4" accent5="accent5" accent6="accent6" hlink="hlink" folHlink="folHlink"/>
  <p:hf sldNum="0" ftr="0" dt="0"/>
  <p:notesStyle>
    <a:lvl1pPr algn="l" rtl="0" eaLnBrk="0" fontAlgn="base" hangingPunct="0">
      <a:spcBef>
        <a:spcPct val="0"/>
      </a:spcBef>
      <a:spcAft>
        <a:spcPct val="0"/>
      </a:spcAft>
      <a:defRPr sz="10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0"/>
      </a:spcBef>
      <a:spcAft>
        <a:spcPct val="0"/>
      </a:spcAft>
      <a:defRPr sz="1000" kern="1200">
        <a:solidFill>
          <a:schemeClr val="tx1"/>
        </a:solidFill>
        <a:latin typeface="Arial" pitchFamily="-111" charset="0"/>
        <a:ea typeface="ＭＳ Ｐゴシック" pitchFamily="-111" charset="-128"/>
        <a:cs typeface="+mn-cs"/>
      </a:defRPr>
    </a:lvl2pPr>
    <a:lvl3pPr marL="914400" algn="l" rtl="0" eaLnBrk="0" fontAlgn="base" hangingPunct="0">
      <a:spcBef>
        <a:spcPct val="0"/>
      </a:spcBef>
      <a:spcAft>
        <a:spcPct val="0"/>
      </a:spcAft>
      <a:defRPr sz="1000" kern="1200">
        <a:solidFill>
          <a:schemeClr val="tx1"/>
        </a:solidFill>
        <a:latin typeface="Arial" pitchFamily="-111" charset="0"/>
        <a:ea typeface="ＭＳ Ｐゴシック" pitchFamily="-111" charset="-128"/>
        <a:cs typeface="+mn-cs"/>
      </a:defRPr>
    </a:lvl3pPr>
    <a:lvl4pPr marL="1371600" algn="l" rtl="0" eaLnBrk="0" fontAlgn="base" hangingPunct="0">
      <a:spcBef>
        <a:spcPct val="0"/>
      </a:spcBef>
      <a:spcAft>
        <a:spcPct val="0"/>
      </a:spcAft>
      <a:defRPr sz="1000" kern="1200">
        <a:solidFill>
          <a:schemeClr val="tx1"/>
        </a:solidFill>
        <a:latin typeface="Arial" pitchFamily="-111" charset="0"/>
        <a:ea typeface="ＭＳ Ｐゴシック" pitchFamily="-111" charset="-128"/>
        <a:cs typeface="+mn-cs"/>
      </a:defRPr>
    </a:lvl4pPr>
    <a:lvl5pPr marL="1828800" algn="l" rtl="0" eaLnBrk="0" fontAlgn="base" hangingPunct="0">
      <a:spcBef>
        <a:spcPct val="0"/>
      </a:spcBef>
      <a:spcAft>
        <a:spcPct val="0"/>
      </a:spcAft>
      <a:defRPr sz="10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p:txBody>
      </p:sp>
      <p:sp>
        <p:nvSpPr>
          <p:cNvPr id="5" name="Header Placeholder 4"/>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2894679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a:spcBef>
                <a:spcPts val="0"/>
              </a:spcBef>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a:spcBef>
                <a:spcPts val="0"/>
              </a:spcBef>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a:spcBef>
                <a:spcPts val="0"/>
              </a:spcBef>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a:spcBef>
                <a:spcPts val="0"/>
              </a:spcBef>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marL="228600" indent="-228600">
              <a:spcBef>
                <a:spcPts val="0"/>
              </a:spcBef>
              <a:buFont typeface="+mj-lt"/>
              <a:buAutoNum type="arabicParenR"/>
              <a:defRPr/>
            </a:pPr>
            <a:r>
              <a:rPr lang="en-US" dirty="0" smtClean="0"/>
              <a:t>The FPSC has two major moving parts (piston and displacer) that oscillate in a linear motion along the same axis within a single cylinder which is installed in a stainless steel casing. </a:t>
            </a:r>
          </a:p>
          <a:p>
            <a:pPr marL="228600" indent="-228600">
              <a:spcBef>
                <a:spcPts val="0"/>
              </a:spcBef>
              <a:buFont typeface="+mj-lt"/>
              <a:buAutoNum type="arabicParenR"/>
              <a:defRPr/>
            </a:pPr>
            <a:r>
              <a:rPr lang="en-US" dirty="0" smtClean="0"/>
              <a:t>The piston repeatedly compresses and expands the refrigerant gas to cool the tip (cold head) of the extended part of the casing. </a:t>
            </a:r>
          </a:p>
          <a:p>
            <a:pPr marL="228600" indent="-228600">
              <a:spcBef>
                <a:spcPts val="0"/>
              </a:spcBef>
              <a:buFont typeface="+mj-lt"/>
              <a:buAutoNum type="arabicParenR"/>
              <a:defRPr/>
            </a:pPr>
            <a:r>
              <a:rPr lang="en-US" dirty="0" smtClean="0"/>
              <a:t>By fixing a thermal load to the cold head, the FPSC can be used to cool an object down to ultra-cold temperatures.</a:t>
            </a:r>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a:spcBef>
                <a:spcPts val="0"/>
              </a:spcBef>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marL="228600" indent="-228600">
              <a:spcBef>
                <a:spcPts val="0"/>
              </a:spcBef>
              <a:buFont typeface="+mj-lt"/>
              <a:buAutoNum type="arabicParenR"/>
              <a:defRPr/>
            </a:pPr>
            <a:r>
              <a:rPr lang="en-US" dirty="0" smtClean="0"/>
              <a:t>Previously</a:t>
            </a:r>
            <a:r>
              <a:rPr lang="en-US" baseline="0" dirty="0" smtClean="0"/>
              <a:t> EA/10-13</a:t>
            </a:r>
          </a:p>
          <a:p>
            <a:pPr marL="228600" indent="-228600">
              <a:spcBef>
                <a:spcPts val="0"/>
              </a:spcBef>
              <a:buFont typeface="+mj-lt"/>
              <a:buAutoNum type="arabicParenR"/>
              <a:defRPr/>
            </a:pPr>
            <a:r>
              <a:rPr lang="en-US" baseline="0" dirty="0" smtClean="0"/>
              <a:t>Euramet/cg-13 does not specify values to which the drywell must perform, but describes the criteria that should be included in a </a:t>
            </a:r>
            <a:r>
              <a:rPr lang="en-US" baseline="0" dirty="0" err="1" smtClean="0"/>
              <a:t>mfr’s</a:t>
            </a:r>
            <a:r>
              <a:rPr lang="en-US" baseline="0" dirty="0" smtClean="0"/>
              <a:t> specifications</a:t>
            </a:r>
          </a:p>
          <a:p>
            <a:pPr marL="228600" indent="-228600">
              <a:spcBef>
                <a:spcPts val="0"/>
              </a:spcBef>
              <a:buFont typeface="+mj-lt"/>
              <a:buAutoNum type="arabicParenR"/>
              <a:defRPr/>
            </a:pPr>
            <a:r>
              <a:rPr lang="en-US" dirty="0" smtClean="0"/>
              <a:t>Describes</a:t>
            </a:r>
            <a:r>
              <a:rPr lang="en-US" baseline="0" dirty="0" smtClean="0"/>
              <a:t> good measurement practice for specifying drywell performance</a:t>
            </a: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marL="228600" indent="-228600">
              <a:buFont typeface="+mj-lt"/>
              <a:buAutoNum type="arabicParenR"/>
            </a:pPr>
            <a:r>
              <a:rPr lang="en-US" sz="1000" b="0" dirty="0" smtClean="0"/>
              <a:t>Temperature instability is the deviation in temperature over time. </a:t>
            </a:r>
          </a:p>
          <a:p>
            <a:pPr marL="228600" indent="-228600">
              <a:buFont typeface="+mj-lt"/>
              <a:buAutoNum type="arabicParenR"/>
            </a:pPr>
            <a:r>
              <a:rPr lang="en-US" sz="1000" dirty="0" smtClean="0"/>
              <a:t>Temperature stability is one of the most basic and commonly measured limitations to performance of a dry-well. Measurements are </a:t>
            </a:r>
            <a:r>
              <a:rPr lang="en-US" sz="1000" b="0" dirty="0" smtClean="0"/>
              <a:t>often made over a </a:t>
            </a:r>
            <a:r>
              <a:rPr lang="en-US" sz="1000" b="1" dirty="0" smtClean="0"/>
              <a:t>period of 30 minutes</a:t>
            </a:r>
            <a:r>
              <a:rPr lang="en-US" sz="1000" dirty="0" smtClean="0"/>
              <a:t>. </a:t>
            </a:r>
          </a:p>
          <a:p>
            <a:pPr marL="228600" indent="-228600">
              <a:buFont typeface="+mj-lt"/>
              <a:buAutoNum type="arabicParenR"/>
            </a:pPr>
            <a:r>
              <a:rPr lang="en-US" sz="1000" dirty="0" smtClean="0"/>
              <a:t>Note that </a:t>
            </a:r>
            <a:r>
              <a:rPr lang="en-US" sz="1000" b="0" dirty="0" smtClean="0"/>
              <a:t>measurements are recorded digitally </a:t>
            </a:r>
            <a:r>
              <a:rPr lang="en-US" sz="1000" dirty="0" smtClean="0"/>
              <a:t>so that it can be plotted and analyzed. </a:t>
            </a:r>
          </a:p>
          <a:p>
            <a:pPr marL="228600" indent="-228600">
              <a:buFont typeface="+mj-lt"/>
              <a:buAutoNum type="arabicParenR"/>
            </a:pPr>
            <a:r>
              <a:rPr lang="en-US" sz="1000" dirty="0" smtClean="0"/>
              <a:t>Define example of 2 sigma (95% confidence level) and peak stability measurements.</a:t>
            </a:r>
          </a:p>
          <a:p>
            <a:pPr marL="228600" indent="-228600">
              <a:buFont typeface="+mj-lt"/>
              <a:buAutoNum type="arabicParenR"/>
            </a:pPr>
            <a:r>
              <a:rPr lang="en-US" sz="1000" dirty="0" smtClean="0"/>
              <a:t>A dry-well should be </a:t>
            </a:r>
            <a:r>
              <a:rPr lang="en-US" sz="1000" b="0" dirty="0" smtClean="0"/>
              <a:t>characterized over the range of use. </a:t>
            </a:r>
            <a:r>
              <a:rPr lang="en-US" sz="1000" dirty="0" smtClean="0"/>
              <a:t>Typically a high, medium and low temperatures are selected as representative. </a:t>
            </a:r>
          </a:p>
          <a:p>
            <a:pPr marL="228600" indent="-228600">
              <a:buFont typeface="+mj-lt"/>
              <a:buAutoNum type="arabicParenR"/>
            </a:pPr>
            <a:endParaRPr lang="en-US" sz="1000" dirty="0" smtClean="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marL="228600" indent="-228600">
              <a:lnSpc>
                <a:spcPct val="80000"/>
              </a:lnSpc>
              <a:buFont typeface="+mj-lt"/>
              <a:buAutoNum type="arabicParenR"/>
            </a:pPr>
            <a:r>
              <a:rPr lang="en-US" sz="1000" b="0" dirty="0" smtClean="0"/>
              <a:t>Temperature measurements are made incrementally along the measurement zone with a special gradient measuring thermometer. The sensor is recommended to be less than 5 mm long and the sheath to 6 mm or less in diameter. It must have low stem conduction. PRTs are preferred but noble metal TCs can be used. All TCs can have alloy homogeneity problems</a:t>
            </a:r>
          </a:p>
          <a:p>
            <a:pPr marL="228600" indent="-228600">
              <a:lnSpc>
                <a:spcPct val="80000"/>
              </a:lnSpc>
              <a:buFont typeface="+mj-lt"/>
              <a:buAutoNum type="arabicParenR"/>
            </a:pPr>
            <a:r>
              <a:rPr lang="en-US" sz="1000" b="0" dirty="0" smtClean="0"/>
              <a:t>A reference thermometer is maintained at the bottom of 1 well. It will help improve data by eliminating instability and disturbances from moving the gradient probe. </a:t>
            </a:r>
            <a:endParaRPr lang="en-US" sz="1000" dirty="0" smtClean="0"/>
          </a:p>
          <a:p>
            <a:pPr marL="228600" indent="-228600">
              <a:lnSpc>
                <a:spcPct val="80000"/>
              </a:lnSpc>
              <a:buFont typeface="+mj-lt"/>
              <a:buAutoNum type="arabicParenR"/>
            </a:pPr>
            <a:r>
              <a:rPr lang="en-US" sz="1000" dirty="0" smtClean="0"/>
              <a:t>The gradient thermometer makes reading at incremental distances along the length of the measurement zone.</a:t>
            </a:r>
          </a:p>
          <a:p>
            <a:pPr marL="228600" indent="-228600">
              <a:lnSpc>
                <a:spcPct val="80000"/>
              </a:lnSpc>
              <a:buFont typeface="+mj-lt"/>
              <a:buAutoNum type="arabicParenR"/>
            </a:pPr>
            <a:r>
              <a:rPr lang="en-US" sz="1000" dirty="0" smtClean="0"/>
              <a:t>The normalized difference between the gradient and reference temperatures can be used to plot the temperature gradient. </a:t>
            </a:r>
          </a:p>
          <a:p>
            <a:pPr marL="228600" indent="-228600">
              <a:spcBef>
                <a:spcPts val="0"/>
              </a:spcBef>
              <a:buAutoNum type="arabicParenR"/>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marL="228600" indent="-228600">
              <a:buFont typeface="+mj-lt"/>
              <a:buAutoNum type="arabicParenR"/>
            </a:pPr>
            <a:r>
              <a:rPr lang="en-US" sz="1000" dirty="0" smtClean="0"/>
              <a:t>Radial temperature measurement is made between wells in a block or sleeve at the bottom of wells.</a:t>
            </a:r>
          </a:p>
          <a:p>
            <a:pPr marL="228600" indent="-228600">
              <a:buFont typeface="+mj-lt"/>
              <a:buAutoNum type="arabicParenR"/>
            </a:pPr>
            <a:r>
              <a:rPr lang="en-US" sz="1000" dirty="0" smtClean="0"/>
              <a:t>All the wells must be of the same size so that the measurement thermometers have a proper fit.</a:t>
            </a:r>
          </a:p>
          <a:p>
            <a:pPr marL="228600" indent="-228600">
              <a:buFont typeface="+mj-lt"/>
              <a:buAutoNum type="arabicParenR"/>
            </a:pPr>
            <a:r>
              <a:rPr lang="en-US" sz="1000" dirty="0" smtClean="0"/>
              <a:t>Two thermometers of the same type and sensor length are used. Close calibrations between them are helpful. </a:t>
            </a:r>
          </a:p>
          <a:p>
            <a:pPr marL="228600" indent="-228600">
              <a:buFont typeface="+mj-lt"/>
              <a:buAutoNum type="arabicParenR"/>
            </a:pPr>
            <a:r>
              <a:rPr lang="en-US" sz="1000" dirty="0" smtClean="0"/>
              <a:t>One thermometer acts as the reference. The other is moved from well to well and all measurements are compared to the reference thermometer.</a:t>
            </a:r>
          </a:p>
          <a:p>
            <a:pPr marL="228600" indent="-228600">
              <a:buFont typeface="+mj-lt"/>
              <a:buAutoNum type="arabicParenR"/>
            </a:pPr>
            <a:r>
              <a:rPr lang="en-US" sz="1000" dirty="0" smtClean="0"/>
              <a:t>Measurements may be made at the high, medium and low points in the range and the results interpolated for in between temperatures. </a:t>
            </a:r>
          </a:p>
          <a:p>
            <a:pPr marL="0" indent="0">
              <a:buFont typeface="+mj-lt"/>
              <a:buNone/>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a:spcBef>
                <a:spcPts val="0"/>
              </a:spcBef>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marL="0" indent="0">
              <a:buFont typeface="+mj-lt"/>
              <a:buNone/>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marL="228600" indent="-228600">
              <a:buFont typeface="+mj-lt"/>
              <a:buAutoNum type="arabicParenR"/>
            </a:pPr>
            <a:r>
              <a:rPr lang="en-US" sz="1000" b="0" dirty="0" smtClean="0"/>
              <a:t>Block loading is measured with a multi-channel</a:t>
            </a:r>
            <a:r>
              <a:rPr lang="en-US" sz="1000" b="0" baseline="0" dirty="0" smtClean="0"/>
              <a:t> </a:t>
            </a:r>
            <a:r>
              <a:rPr lang="en-US" sz="1000" b="0" dirty="0" smtClean="0"/>
              <a:t>readout. </a:t>
            </a:r>
            <a:r>
              <a:rPr lang="en-US" sz="1000" dirty="0" smtClean="0"/>
              <a:t>Several “dummy” thermometers are used to simulate heat losses from various wells. They should be appropriately sized for the wells.</a:t>
            </a:r>
          </a:p>
          <a:p>
            <a:pPr marL="228600" indent="-228600">
              <a:buFont typeface="+mj-lt"/>
              <a:buAutoNum type="arabicParenR"/>
            </a:pPr>
            <a:r>
              <a:rPr lang="en-US" sz="1000" dirty="0" smtClean="0"/>
              <a:t>Insert the first live thermometer and allow the dry-well to stabilize for a time while recording the data. This establishes the equivalent to the “Display Temperature”. </a:t>
            </a:r>
          </a:p>
          <a:p>
            <a:pPr marL="228600" indent="-228600">
              <a:buFont typeface="+mj-lt"/>
              <a:buAutoNum type="arabicParenR"/>
            </a:pPr>
            <a:r>
              <a:rPr lang="en-US" sz="1000" dirty="0" smtClean="0"/>
              <a:t>Insert the second live thermometer and continue to record until it is again stabilized. </a:t>
            </a:r>
          </a:p>
          <a:p>
            <a:pPr marL="228600" indent="-228600">
              <a:buFont typeface="+mj-lt"/>
              <a:buAutoNum type="arabicParenR"/>
            </a:pPr>
            <a:r>
              <a:rPr lang="en-US" sz="1000" dirty="0" smtClean="0"/>
              <a:t>Insert “Dummy” thermometers in the same manner until all of the available wells are full (or until a typical batch level measurement amount is made). </a:t>
            </a:r>
          </a:p>
          <a:p>
            <a:pPr marL="228600" indent="-228600">
              <a:buFont typeface="+mj-lt"/>
              <a:buAutoNum type="arabicParenR"/>
            </a:pPr>
            <a:r>
              <a:rPr lang="en-US" sz="1000" dirty="0" smtClean="0"/>
              <a:t>Reverse the process by pulling one out at time. Continue to record during the entire process.</a:t>
            </a:r>
          </a:p>
          <a:p>
            <a:pPr marL="228600" indent="-228600">
              <a:buFont typeface="+mj-lt"/>
              <a:buAutoNum type="arabicParenR"/>
            </a:pPr>
            <a:r>
              <a:rPr lang="en-US" sz="1000" dirty="0" smtClean="0"/>
              <a:t>The reversing of the process helps to establish repeatability.</a:t>
            </a:r>
          </a:p>
          <a:p>
            <a:pPr marL="228600" indent="-228600">
              <a:buFont typeface="+mj-lt"/>
              <a:buAutoNum type="arabicParenR"/>
            </a:pPr>
            <a:r>
              <a:rPr lang="en-US" sz="1000" dirty="0" smtClean="0"/>
              <a:t>Determine the effect of loading per various conditions. </a:t>
            </a:r>
          </a:p>
          <a:p>
            <a:pPr marL="0" indent="0">
              <a:buFont typeface="+mj-lt"/>
              <a:buNone/>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marL="228600" indent="-228600">
              <a:buFont typeface="+mj-lt"/>
              <a:buAutoNum type="arabicParenR"/>
            </a:pPr>
            <a:r>
              <a:rPr lang="en-US" sz="1000" b="0" dirty="0" smtClean="0"/>
              <a:t>Hysteresis of the control sensor is the result of </a:t>
            </a:r>
            <a:r>
              <a:rPr lang="en-US" sz="1000" b="1" dirty="0" smtClean="0"/>
              <a:t>varying strain </a:t>
            </a:r>
            <a:r>
              <a:rPr lang="en-US" sz="1000" b="0" dirty="0" smtClean="0"/>
              <a:t>on a sensing element as it moves through a range of temperature and the effect if its immediate thermal history.</a:t>
            </a:r>
          </a:p>
          <a:p>
            <a:pPr marL="228600" indent="-228600">
              <a:buFont typeface="+mj-lt"/>
              <a:buAutoNum type="arabicParenR"/>
            </a:pPr>
            <a:r>
              <a:rPr lang="en-US" sz="1000" dirty="0" smtClean="0"/>
              <a:t>As the dry-well cycles between the maximum and minimum set point temperatures the actual measured temperature (as measured by an external reference) will vary. Typical resistances of an industrial PRT (IPRT) are low when heating and high when cooling. </a:t>
            </a:r>
          </a:p>
          <a:p>
            <a:pPr marL="228600" indent="-228600">
              <a:buFont typeface="+mj-lt"/>
              <a:buAutoNum type="arabicParenR"/>
            </a:pPr>
            <a:r>
              <a:rPr lang="en-US" sz="1000" dirty="0" smtClean="0"/>
              <a:t>When the IPRT is installed in a dry-well as a temperature control sensor, the sense is reversed by the controller and the set-point temperature will be higher when heating and lower when cooling.</a:t>
            </a:r>
          </a:p>
          <a:p>
            <a:pPr marL="228600" indent="-228600">
              <a:buFont typeface="+mj-lt"/>
              <a:buAutoNum type="arabicParenR"/>
            </a:pPr>
            <a:r>
              <a:rPr lang="en-US" sz="1000" dirty="0" smtClean="0"/>
              <a:t>Measure by recording multiple cycles with a good hysteresis free monitor thermometer over the desired range.</a:t>
            </a:r>
          </a:p>
          <a:p>
            <a:pPr marL="228600" indent="-228600">
              <a:buFont typeface="+mj-lt"/>
              <a:buAutoNum type="arabicParenR"/>
            </a:pPr>
            <a:r>
              <a:rPr lang="en-US" sz="1000" dirty="0" smtClean="0"/>
              <a:t>The effect is typically largest at the midpoint of the range.</a:t>
            </a:r>
          </a:p>
          <a:p>
            <a:pPr marL="228600" indent="-228600">
              <a:buFont typeface="+mj-lt"/>
              <a:buAutoNum type="arabicParenR"/>
            </a:pPr>
            <a:r>
              <a:rPr lang="en-US" sz="1000" dirty="0" smtClean="0"/>
              <a:t>The hysteresis is reasonably repeatable.</a:t>
            </a:r>
          </a:p>
          <a:p>
            <a:pPr marL="228600" indent="-228600">
              <a:spcBef>
                <a:spcPts val="0"/>
              </a:spcBef>
              <a:buFont typeface="+mj-lt"/>
              <a:buAutoNum type="arabicParenR"/>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a:spcBef>
                <a:spcPts val="0"/>
              </a:spcBef>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a:spcBef>
                <a:spcPts val="0"/>
              </a:spcBef>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a:spcBef>
                <a:spcPts val="0"/>
              </a:spcBef>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2057889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marL="0" indent="0">
              <a:buFont typeface="+mj-lt"/>
              <a:buNone/>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183063"/>
          </a:xfrm>
          <a:prstGeom prst="rect">
            <a:avLst/>
          </a:prstGeom>
        </p:spPr>
        <p:txBody>
          <a:bodyPr/>
          <a:lstStyle/>
          <a:p>
            <a:pPr marL="171450" indent="-171450">
              <a:buFont typeface="Arial" pitchFamily="34" charset="0"/>
              <a:buChar char="•"/>
            </a:pPr>
            <a:endParaRPr lang="en-US" dirty="0"/>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2391050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183063"/>
          </a:xfrm>
          <a:prstGeom prst="rect">
            <a:avLst/>
          </a:prstGeom>
        </p:spPr>
        <p:txBody>
          <a:bodyPr/>
          <a:lstStyle/>
          <a:p>
            <a:r>
              <a:rPr lang="en-US" dirty="0" smtClean="0"/>
              <a:t>1) It</a:t>
            </a:r>
            <a:r>
              <a:rPr lang="en-US" baseline="0" dirty="0" smtClean="0"/>
              <a:t> should be understood that the applications mentioned infer calibration of a temperature sensor used in the application or device</a:t>
            </a:r>
            <a:endParaRPr lang="en-US" dirty="0"/>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1736186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a:spcBef>
                <a:spcPts val="0"/>
              </a:spcBef>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01675" y="4416425"/>
            <a:ext cx="5607050" cy="4183063"/>
          </a:xfrm>
          <a:prstGeom prst="rect">
            <a:avLst/>
          </a:prstGeom>
        </p:spPr>
        <p:txBody>
          <a:bodyPr/>
          <a:lstStyle/>
          <a:p>
            <a:pPr>
              <a:spcBef>
                <a:spcPts val="0"/>
              </a:spcBef>
              <a:defRPr/>
            </a:pPr>
            <a:endParaRPr lang="en-US" dirty="0"/>
          </a:p>
        </p:txBody>
      </p:sp>
      <p:sp>
        <p:nvSpPr>
          <p:cNvPr id="2" name="Header Placeholder 1"/>
          <p:cNvSpPr>
            <a:spLocks noGrp="1"/>
          </p:cNvSpPr>
          <p:nvPr>
            <p:ph type="hdr" sz="quarter" idx="10"/>
          </p:nvPr>
        </p:nvSpPr>
        <p:spPr/>
        <p:txBody>
          <a:bodyPr/>
          <a:lstStyle/>
          <a:p>
            <a:pPr>
              <a:defRPr/>
            </a:pP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183063"/>
          </a:xfrm>
          <a:prstGeom prst="rect">
            <a:avLst/>
          </a:prstGeom>
        </p:spPr>
        <p:txBody>
          <a:bodyPr/>
          <a:lstStyle/>
          <a:p>
            <a:pPr marL="171450" indent="-171450">
              <a:buFont typeface="Arial" pitchFamily="34" charset="0"/>
              <a:buChar char="•"/>
            </a:pPr>
            <a:r>
              <a:rPr lang="en-US" dirty="0" smtClean="0"/>
              <a:t>All inputs</a:t>
            </a:r>
            <a:r>
              <a:rPr lang="en-US" baseline="0" dirty="0" smtClean="0"/>
              <a:t> accessible from the front panel [i.e. PC interface, process inputs, power entry module (PEM)]</a:t>
            </a:r>
            <a:endParaRPr lang="en-US" dirty="0" smtClean="0"/>
          </a:p>
          <a:p>
            <a:pPr marL="171450" indent="-171450">
              <a:buFont typeface="Arial" pitchFamily="34" charset="0"/>
              <a:buChar char="•"/>
            </a:pPr>
            <a:r>
              <a:rPr lang="en-US" dirty="0" smtClean="0"/>
              <a:t>Note, the 9190A does not included a thermostatic switch test function</a:t>
            </a:r>
            <a:r>
              <a:rPr lang="en-US" baseline="0" dirty="0" smtClean="0"/>
              <a:t> like the 914X.</a:t>
            </a:r>
            <a:endParaRPr lang="en-US" dirty="0"/>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1260110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183063"/>
          </a:xfrm>
          <a:prstGeom prst="rect">
            <a:avLst/>
          </a:prstGeom>
        </p:spPr>
        <p:txBody>
          <a:bodyPr/>
          <a:lstStyle/>
          <a:p>
            <a:pPr marL="171450" marR="0" indent="-171450" algn="l" defTabSz="914400" rtl="0" eaLnBrk="0" fontAlgn="base" latinLnBrk="0" hangingPunct="0">
              <a:lnSpc>
                <a:spcPct val="100000"/>
              </a:lnSpc>
              <a:spcBef>
                <a:spcPct val="0"/>
              </a:spcBef>
              <a:spcAft>
                <a:spcPct val="0"/>
              </a:spcAft>
              <a:buClrTx/>
              <a:buSzTx/>
              <a:buFont typeface="Arial" pitchFamily="34" charset="0"/>
              <a:buChar char="•"/>
              <a:tabLst/>
              <a:defRPr/>
            </a:pPr>
            <a:r>
              <a:rPr lang="en-US" dirty="0" smtClean="0"/>
              <a:t>All inputs</a:t>
            </a:r>
            <a:r>
              <a:rPr lang="en-US" baseline="0" dirty="0" smtClean="0"/>
              <a:t> accessible from the front panel [i.e. PC interface, process inputs, power entry module (PEM)]</a:t>
            </a:r>
            <a:endParaRPr lang="en-US" dirty="0" smtClean="0"/>
          </a:p>
          <a:p>
            <a:pPr marL="171450" indent="-171450">
              <a:buFont typeface="Arial" pitchFamily="34" charset="0"/>
              <a:buChar char="•"/>
            </a:pPr>
            <a:endParaRPr lang="en-US" dirty="0"/>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1260110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183063"/>
          </a:xfrm>
          <a:prstGeom prst="rect">
            <a:avLst/>
          </a:prstGeom>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20578892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flip="none" rotWithShape="0">
          <a:gsLst>
            <a:gs pos="73000">
              <a:schemeClr val="accent1">
                <a:lumMod val="40000"/>
                <a:lumOff val="60000"/>
              </a:schemeClr>
            </a:gs>
            <a:gs pos="0">
              <a:srgbClr val="6699FF"/>
            </a:gs>
            <a:gs pos="95000">
              <a:srgbClr val="35619E"/>
            </a:gs>
          </a:gsLst>
          <a:lin ang="16200000" scaled="0"/>
          <a:tileRect/>
        </a:gradFill>
        <a:effectLst/>
      </p:bgPr>
    </p:bg>
    <p:spTree>
      <p:nvGrpSpPr>
        <p:cNvPr id="1" name=""/>
        <p:cNvGrpSpPr/>
        <p:nvPr/>
      </p:nvGrpSpPr>
      <p:grpSpPr>
        <a:xfrm>
          <a:off x="0" y="0"/>
          <a:ext cx="0" cy="0"/>
          <a:chOff x="0" y="0"/>
          <a:chExt cx="0" cy="0"/>
        </a:xfrm>
      </p:grpSpPr>
      <p:sp>
        <p:nvSpPr>
          <p:cNvPr id="4" name="Rectangle 4"/>
          <p:cNvSpPr txBox="1">
            <a:spLocks noChangeArrowheads="1"/>
          </p:cNvSpPr>
          <p:nvPr userDrawn="1"/>
        </p:nvSpPr>
        <p:spPr bwMode="auto">
          <a:xfrm>
            <a:off x="0" y="1828800"/>
            <a:ext cx="7391400" cy="1193800"/>
          </a:xfrm>
          <a:prstGeom prst="rect">
            <a:avLst/>
          </a:prstGeom>
          <a:gradFill rotWithShape="0">
            <a:gsLst>
              <a:gs pos="0">
                <a:srgbClr val="005A9B"/>
              </a:gs>
              <a:gs pos="5000">
                <a:srgbClr val="4A81B6"/>
              </a:gs>
              <a:gs pos="11000">
                <a:srgbClr val="35619E"/>
              </a:gs>
              <a:gs pos="88000">
                <a:srgbClr val="1F4587"/>
              </a:gs>
              <a:gs pos="100000">
                <a:srgbClr val="12255C"/>
              </a:gs>
            </a:gsLst>
            <a:lin ang="5400000"/>
          </a:gradFill>
          <a:ln>
            <a:noFill/>
          </a:ln>
          <a:effectLst>
            <a:outerShdw blurRad="304800" dist="38100" dir="4799997" rotWithShape="0">
              <a:srgbClr val="808080">
                <a:alpha val="42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a:defRPr sz="2000" b="1">
                <a:solidFill>
                  <a:schemeClr val="tx1"/>
                </a:solidFill>
                <a:latin typeface="Arial" charset="0"/>
                <a:ea typeface="ＭＳ Ｐゴシック" charset="-128"/>
              </a:defRPr>
            </a:lvl1pPr>
            <a:lvl2pPr marL="37931725" indent="-37474525">
              <a:defRPr sz="2000" b="1">
                <a:solidFill>
                  <a:schemeClr val="tx1"/>
                </a:solidFill>
                <a:latin typeface="Arial" charset="0"/>
                <a:ea typeface="ＭＳ Ｐゴシック" charset="-128"/>
              </a:defRPr>
            </a:lvl2pPr>
            <a:lvl3pPr>
              <a:defRPr sz="2000" b="1">
                <a:solidFill>
                  <a:schemeClr val="tx1"/>
                </a:solidFill>
                <a:latin typeface="Arial" charset="0"/>
                <a:ea typeface="ＭＳ Ｐゴシック" charset="-128"/>
              </a:defRPr>
            </a:lvl3pPr>
            <a:lvl4pPr>
              <a:defRPr sz="2000" b="1">
                <a:solidFill>
                  <a:schemeClr val="tx1"/>
                </a:solidFill>
                <a:latin typeface="Arial" charset="0"/>
                <a:ea typeface="ＭＳ Ｐゴシック" charset="-128"/>
              </a:defRPr>
            </a:lvl4pPr>
            <a:lvl5pPr>
              <a:defRPr sz="2000" b="1">
                <a:solidFill>
                  <a:schemeClr val="tx1"/>
                </a:solidFill>
                <a:latin typeface="Arial" charset="0"/>
                <a:ea typeface="ＭＳ Ｐゴシック" charset="-128"/>
              </a:defRPr>
            </a:lvl5pPr>
            <a:lvl6pPr marL="457200" eaLnBrk="0" fontAlgn="base" hangingPunct="0">
              <a:lnSpc>
                <a:spcPct val="90000"/>
              </a:lnSpc>
              <a:spcBef>
                <a:spcPct val="50000"/>
              </a:spcBef>
              <a:spcAft>
                <a:spcPct val="0"/>
              </a:spcAft>
              <a:defRPr sz="2000" b="1">
                <a:solidFill>
                  <a:schemeClr val="tx1"/>
                </a:solidFill>
                <a:latin typeface="Arial" charset="0"/>
                <a:ea typeface="ＭＳ Ｐゴシック" charset="-128"/>
              </a:defRPr>
            </a:lvl6pPr>
            <a:lvl7pPr marL="914400" eaLnBrk="0" fontAlgn="base" hangingPunct="0">
              <a:lnSpc>
                <a:spcPct val="90000"/>
              </a:lnSpc>
              <a:spcBef>
                <a:spcPct val="50000"/>
              </a:spcBef>
              <a:spcAft>
                <a:spcPct val="0"/>
              </a:spcAft>
              <a:defRPr sz="2000" b="1">
                <a:solidFill>
                  <a:schemeClr val="tx1"/>
                </a:solidFill>
                <a:latin typeface="Arial" charset="0"/>
                <a:ea typeface="ＭＳ Ｐゴシック" charset="-128"/>
              </a:defRPr>
            </a:lvl7pPr>
            <a:lvl8pPr marL="1371600" eaLnBrk="0" fontAlgn="base" hangingPunct="0">
              <a:lnSpc>
                <a:spcPct val="90000"/>
              </a:lnSpc>
              <a:spcBef>
                <a:spcPct val="50000"/>
              </a:spcBef>
              <a:spcAft>
                <a:spcPct val="0"/>
              </a:spcAft>
              <a:defRPr sz="2000" b="1">
                <a:solidFill>
                  <a:schemeClr val="tx1"/>
                </a:solidFill>
                <a:latin typeface="Arial" charset="0"/>
                <a:ea typeface="ＭＳ Ｐゴシック" charset="-128"/>
              </a:defRPr>
            </a:lvl8pPr>
            <a:lvl9pPr marL="1828800" eaLnBrk="0" fontAlgn="base" hangingPunct="0">
              <a:lnSpc>
                <a:spcPct val="90000"/>
              </a:lnSpc>
              <a:spcBef>
                <a:spcPct val="50000"/>
              </a:spcBef>
              <a:spcAft>
                <a:spcPct val="0"/>
              </a:spcAft>
              <a:defRPr sz="2000" b="1">
                <a:solidFill>
                  <a:schemeClr val="tx1"/>
                </a:solidFill>
                <a:latin typeface="Arial" charset="0"/>
                <a:ea typeface="ＭＳ Ｐゴシック" charset="-128"/>
              </a:defRPr>
            </a:lvl9pPr>
          </a:lstStyle>
          <a:p>
            <a:pPr eaLnBrk="0" hangingPunct="0">
              <a:lnSpc>
                <a:spcPct val="90000"/>
              </a:lnSpc>
              <a:defRPr/>
            </a:pPr>
            <a:endParaRPr lang="en-US" sz="3200" dirty="0" smtClean="0">
              <a:solidFill>
                <a:srgbClr val="DFE9FF"/>
              </a:solidFill>
              <a:cs typeface="+mn-cs"/>
            </a:endParaRPr>
          </a:p>
        </p:txBody>
      </p:sp>
      <p:sp>
        <p:nvSpPr>
          <p:cNvPr id="5" name="Rectangle 10"/>
          <p:cNvSpPr>
            <a:spLocks noChangeArrowheads="1"/>
          </p:cNvSpPr>
          <p:nvPr/>
        </p:nvSpPr>
        <p:spPr bwMode="auto">
          <a:xfrm>
            <a:off x="0" y="0"/>
            <a:ext cx="9132888"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lnSpc>
                <a:spcPct val="90000"/>
              </a:lnSpc>
              <a:spcBef>
                <a:spcPct val="50000"/>
              </a:spcBef>
              <a:buSzPct val="100000"/>
            </a:pPr>
            <a:endParaRPr lang="en-US"/>
          </a:p>
        </p:txBody>
      </p:sp>
      <p:pic>
        <p:nvPicPr>
          <p:cNvPr id="7" name="Picture 13" descr="FCal_1_5_123_NB_REV.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37400" y="222250"/>
            <a:ext cx="20066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Rectangle 5"/>
          <p:cNvSpPr>
            <a:spLocks noGrp="1" noChangeArrowheads="1"/>
          </p:cNvSpPr>
          <p:nvPr>
            <p:ph type="subTitle" idx="1"/>
          </p:nvPr>
        </p:nvSpPr>
        <p:spPr>
          <a:xfrm>
            <a:off x="381000" y="3134239"/>
            <a:ext cx="6400800" cy="762000"/>
          </a:xfrm>
        </p:spPr>
        <p:txBody>
          <a:bodyPr/>
          <a:lstStyle>
            <a:lvl1pPr marL="0" indent="0">
              <a:buFontTx/>
              <a:buNone/>
              <a:defRPr sz="2800">
                <a:solidFill>
                  <a:schemeClr val="tx1">
                    <a:lumMod val="95000"/>
                    <a:lumOff val="5000"/>
                  </a:schemeClr>
                </a:solidFill>
              </a:defRPr>
            </a:lvl1pPr>
          </a:lstStyle>
          <a:p>
            <a:r>
              <a:rPr lang="en-US" dirty="0"/>
              <a:t>Click to edit Master subtitle style</a:t>
            </a:r>
          </a:p>
        </p:txBody>
      </p:sp>
      <p:sp>
        <p:nvSpPr>
          <p:cNvPr id="9" name="Title Placeholder 7"/>
          <p:cNvSpPr>
            <a:spLocks noGrp="1"/>
          </p:cNvSpPr>
          <p:nvPr>
            <p:ph type="title"/>
          </p:nvPr>
        </p:nvSpPr>
        <p:spPr>
          <a:xfrm>
            <a:off x="355600" y="1968500"/>
            <a:ext cx="6540500" cy="939800"/>
          </a:xfrm>
          <a:prstGeom prst="rect">
            <a:avLst/>
          </a:prstGeom>
          <a:effectLst>
            <a:outerShdw blurRad="165100" dist="38100" dir="3900000">
              <a:srgbClr val="000000">
                <a:alpha val="40000"/>
              </a:srgbClr>
            </a:outerShdw>
          </a:effectLst>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931206136"/>
      </p:ext>
    </p:extLst>
  </p:cSld>
  <p:clrMapOvr>
    <a:masterClrMapping/>
  </p:clrMapOvr>
  <p:transition spd="slow">
    <p:wip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Text, and 2 Content">
    <p:spTree>
      <p:nvGrpSpPr>
        <p:cNvPr id="1" name=""/>
        <p:cNvGrpSpPr/>
        <p:nvPr/>
      </p:nvGrpSpPr>
      <p:grpSpPr>
        <a:xfrm>
          <a:off x="0" y="0"/>
          <a:ext cx="0" cy="0"/>
          <a:chOff x="0" y="0"/>
          <a:chExt cx="0" cy="0"/>
        </a:xfrm>
      </p:grpSpPr>
      <p:sp>
        <p:nvSpPr>
          <p:cNvPr id="5" name="Rectangle 2"/>
          <p:cNvSpPr>
            <a:spLocks noChangeArrowheads="1"/>
          </p:cNvSpPr>
          <p:nvPr userDrawn="1"/>
        </p:nvSpPr>
        <p:spPr bwMode="auto">
          <a:xfrm>
            <a:off x="0" y="0"/>
            <a:ext cx="9132888"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lnSpc>
                <a:spcPct val="90000"/>
              </a:lnSpc>
              <a:spcBef>
                <a:spcPct val="50000"/>
              </a:spcBef>
              <a:buSzPct val="100000"/>
            </a:pPr>
            <a:endParaRPr lang="en-US"/>
          </a:p>
        </p:txBody>
      </p:sp>
      <p:sp>
        <p:nvSpPr>
          <p:cNvPr id="13" name="Picture Placeholder 12"/>
          <p:cNvSpPr>
            <a:spLocks noGrp="1"/>
          </p:cNvSpPr>
          <p:nvPr>
            <p:ph type="pic" sz="quarter" idx="10"/>
          </p:nvPr>
        </p:nvSpPr>
        <p:spPr>
          <a:xfrm>
            <a:off x="4978400" y="1231900"/>
            <a:ext cx="3873500" cy="4940300"/>
          </a:xfrm>
        </p:spPr>
        <p:txBody>
          <a:bodyPr/>
          <a:lstStyle/>
          <a:p>
            <a:pPr lvl="0"/>
            <a:endParaRPr lang="en-US" noProof="0" dirty="0" smtClean="0"/>
          </a:p>
        </p:txBody>
      </p:sp>
      <p:sp>
        <p:nvSpPr>
          <p:cNvPr id="14" name="Content Placeholder 2"/>
          <p:cNvSpPr>
            <a:spLocks noGrp="1"/>
          </p:cNvSpPr>
          <p:nvPr>
            <p:ph sz="half" idx="1"/>
          </p:nvPr>
        </p:nvSpPr>
        <p:spPr>
          <a:xfrm>
            <a:off x="381000" y="1219200"/>
            <a:ext cx="4114800" cy="49530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7"/>
          <p:cNvSpPr>
            <a:spLocks noGrp="1"/>
          </p:cNvSpPr>
          <p:nvPr>
            <p:ph type="title"/>
          </p:nvPr>
        </p:nvSpPr>
        <p:spPr>
          <a:xfrm>
            <a:off x="330200" y="228600"/>
            <a:ext cx="6654800" cy="660400"/>
          </a:xfrm>
          <a:prstGeom prst="rect">
            <a:avLst/>
          </a:prstGeom>
          <a:effectLst>
            <a:outerShdw blurRad="165100" dist="38100" dir="3900000">
              <a:srgbClr val="000000">
                <a:alpha val="40000"/>
              </a:srgbClr>
            </a:outerShdw>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8947893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extLst>
      <p:ext uri="{BB962C8B-B14F-4D97-AF65-F5344CB8AC3E}">
        <p14:creationId xmlns:p14="http://schemas.microsoft.com/office/powerpoint/2010/main" val="2933448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Text, and 2 Content">
    <p:spTree>
      <p:nvGrpSpPr>
        <p:cNvPr id="1" name=""/>
        <p:cNvGrpSpPr/>
        <p:nvPr/>
      </p:nvGrpSpPr>
      <p:grpSpPr>
        <a:xfrm>
          <a:off x="0" y="0"/>
          <a:ext cx="0" cy="0"/>
          <a:chOff x="0" y="0"/>
          <a:chExt cx="0" cy="0"/>
        </a:xfrm>
      </p:grpSpPr>
      <p:sp>
        <p:nvSpPr>
          <p:cNvPr id="5" name="Rectangle 2"/>
          <p:cNvSpPr>
            <a:spLocks noChangeArrowheads="1"/>
          </p:cNvSpPr>
          <p:nvPr userDrawn="1"/>
        </p:nvSpPr>
        <p:spPr bwMode="auto">
          <a:xfrm>
            <a:off x="0" y="0"/>
            <a:ext cx="9132888"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lnSpc>
                <a:spcPct val="90000"/>
              </a:lnSpc>
              <a:spcBef>
                <a:spcPct val="50000"/>
              </a:spcBef>
              <a:buSzPct val="100000"/>
            </a:pPr>
            <a:endParaRPr lang="en-US"/>
          </a:p>
        </p:txBody>
      </p:sp>
      <p:sp>
        <p:nvSpPr>
          <p:cNvPr id="13" name="Picture Placeholder 12"/>
          <p:cNvSpPr>
            <a:spLocks noGrp="1"/>
          </p:cNvSpPr>
          <p:nvPr>
            <p:ph type="pic" sz="quarter" idx="10"/>
          </p:nvPr>
        </p:nvSpPr>
        <p:spPr>
          <a:xfrm>
            <a:off x="4978400" y="1231900"/>
            <a:ext cx="3873500" cy="4940300"/>
          </a:xfrm>
        </p:spPr>
        <p:txBody>
          <a:bodyPr/>
          <a:lstStyle/>
          <a:p>
            <a:pPr lvl="0"/>
            <a:endParaRPr lang="en-US" noProof="0" dirty="0" smtClean="0"/>
          </a:p>
        </p:txBody>
      </p:sp>
      <p:sp>
        <p:nvSpPr>
          <p:cNvPr id="14" name="Content Placeholder 2"/>
          <p:cNvSpPr>
            <a:spLocks noGrp="1"/>
          </p:cNvSpPr>
          <p:nvPr>
            <p:ph sz="half" idx="1"/>
          </p:nvPr>
        </p:nvSpPr>
        <p:spPr>
          <a:xfrm>
            <a:off x="381000" y="1219200"/>
            <a:ext cx="4114800" cy="49530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7"/>
          <p:cNvSpPr>
            <a:spLocks noGrp="1"/>
          </p:cNvSpPr>
          <p:nvPr>
            <p:ph type="title"/>
          </p:nvPr>
        </p:nvSpPr>
        <p:spPr>
          <a:xfrm>
            <a:off x="330200" y="228600"/>
            <a:ext cx="6654800" cy="660400"/>
          </a:xfrm>
          <a:prstGeom prst="rect">
            <a:avLst/>
          </a:prstGeom>
          <a:effectLst>
            <a:outerShdw blurRad="165100" dist="38100" dir="3900000">
              <a:srgbClr val="000000">
                <a:alpha val="40000"/>
              </a:srgbClr>
            </a:outerShdw>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3021121"/>
      </p:ext>
    </p:extLst>
  </p:cSld>
  <p:clrMapOvr>
    <a:masterClrMapping/>
  </p:clrMapOvr>
  <p:transition spd="slow">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7"/>
          <p:cNvSpPr>
            <a:spLocks noGrp="1"/>
          </p:cNvSpPr>
          <p:nvPr>
            <p:ph type="title"/>
          </p:nvPr>
        </p:nvSpPr>
        <p:spPr>
          <a:xfrm>
            <a:off x="330200" y="228600"/>
            <a:ext cx="6654800" cy="660400"/>
          </a:xfrm>
          <a:prstGeom prst="rect">
            <a:avLst/>
          </a:prstGeom>
          <a:effectLst>
            <a:outerShdw blurRad="165100" dist="38100" dir="3900000">
              <a:srgbClr val="000000">
                <a:alpha val="40000"/>
              </a:srgbClr>
            </a:outerShdw>
          </a:effectLst>
        </p:spPr>
        <p:txBody>
          <a:bodyPr anchor="ctr"/>
          <a:lstStyle/>
          <a:p>
            <a:r>
              <a:rPr lang="en-US" dirty="0" smtClean="0"/>
              <a:t>Click to edit Master title style</a:t>
            </a:r>
            <a:endParaRPr lang="en-US" dirty="0"/>
          </a:p>
        </p:txBody>
      </p:sp>
    </p:spTree>
    <p:extLst>
      <p:ext uri="{BB962C8B-B14F-4D97-AF65-F5344CB8AC3E}">
        <p14:creationId xmlns:p14="http://schemas.microsoft.com/office/powerpoint/2010/main" val="3700971478"/>
      </p:ext>
    </p:extLst>
  </p:cSld>
  <p:clrMapOvr>
    <a:masterClrMapping/>
  </p:clrMapOvr>
  <p:transition spd="slow">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330200" y="228600"/>
            <a:ext cx="6654800" cy="660400"/>
          </a:xfrm>
          <a:prstGeom prst="rect">
            <a:avLst/>
          </a:prstGeom>
          <a:effectLst>
            <a:outerShdw blurRad="165100" dist="38100" dir="3900000">
              <a:srgbClr val="000000">
                <a:alpha val="40000"/>
              </a:srgbClr>
            </a:outerShdw>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91047378"/>
      </p:ext>
    </p:extLst>
  </p:cSld>
  <p:clrMapOvr>
    <a:masterClrMapping/>
  </p:clrMapOvr>
  <p:transition spd="slow">
    <p:wip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sp>
        <p:nvSpPr>
          <p:cNvPr id="5" name="Rectangle 2"/>
          <p:cNvSpPr>
            <a:spLocks noChangeArrowheads="1"/>
          </p:cNvSpPr>
          <p:nvPr userDrawn="1"/>
        </p:nvSpPr>
        <p:spPr bwMode="auto">
          <a:xfrm>
            <a:off x="0" y="0"/>
            <a:ext cx="9132888"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lnSpc>
                <a:spcPct val="90000"/>
              </a:lnSpc>
              <a:spcBef>
                <a:spcPct val="50000"/>
              </a:spcBef>
              <a:buSzPct val="100000"/>
            </a:pPr>
            <a:endParaRPr lang="en-US"/>
          </a:p>
        </p:txBody>
      </p:sp>
      <p:sp>
        <p:nvSpPr>
          <p:cNvPr id="13" name="Picture Placeholder 12"/>
          <p:cNvSpPr>
            <a:spLocks noGrp="1"/>
          </p:cNvSpPr>
          <p:nvPr>
            <p:ph type="pic" sz="quarter" idx="10"/>
          </p:nvPr>
        </p:nvSpPr>
        <p:spPr>
          <a:xfrm>
            <a:off x="4978400" y="1231900"/>
            <a:ext cx="3873500" cy="4940300"/>
          </a:xfrm>
        </p:spPr>
        <p:txBody>
          <a:bodyPr/>
          <a:lstStyle/>
          <a:p>
            <a:pPr lvl="0"/>
            <a:endParaRPr lang="en-US" noProof="0" dirty="0" smtClean="0"/>
          </a:p>
        </p:txBody>
      </p:sp>
      <p:sp>
        <p:nvSpPr>
          <p:cNvPr id="14" name="Content Placeholder 2"/>
          <p:cNvSpPr>
            <a:spLocks noGrp="1"/>
          </p:cNvSpPr>
          <p:nvPr>
            <p:ph sz="half" idx="1"/>
          </p:nvPr>
        </p:nvSpPr>
        <p:spPr>
          <a:xfrm>
            <a:off x="381000" y="1219200"/>
            <a:ext cx="4114800" cy="49530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7"/>
          <p:cNvSpPr>
            <a:spLocks noGrp="1"/>
          </p:cNvSpPr>
          <p:nvPr>
            <p:ph type="title"/>
          </p:nvPr>
        </p:nvSpPr>
        <p:spPr>
          <a:xfrm>
            <a:off x="330200" y="228600"/>
            <a:ext cx="6654800" cy="660400"/>
          </a:xfrm>
          <a:prstGeom prst="rect">
            <a:avLst/>
          </a:prstGeom>
          <a:effectLst>
            <a:outerShdw blurRad="165100" dist="38100" dir="3900000">
              <a:srgbClr val="000000">
                <a:alpha val="40000"/>
              </a:srgbClr>
            </a:outerShdw>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34699348"/>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Text, and 2 Content">
    <p:spTree>
      <p:nvGrpSpPr>
        <p:cNvPr id="1" name=""/>
        <p:cNvGrpSpPr/>
        <p:nvPr/>
      </p:nvGrpSpPr>
      <p:grpSpPr>
        <a:xfrm>
          <a:off x="0" y="0"/>
          <a:ext cx="0" cy="0"/>
          <a:chOff x="0" y="0"/>
          <a:chExt cx="0" cy="0"/>
        </a:xfrm>
      </p:grpSpPr>
      <p:sp>
        <p:nvSpPr>
          <p:cNvPr id="5" name="Rectangle 2"/>
          <p:cNvSpPr>
            <a:spLocks noChangeArrowheads="1"/>
          </p:cNvSpPr>
          <p:nvPr userDrawn="1"/>
        </p:nvSpPr>
        <p:spPr bwMode="auto">
          <a:xfrm>
            <a:off x="0" y="0"/>
            <a:ext cx="9132888"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lnSpc>
                <a:spcPct val="90000"/>
              </a:lnSpc>
              <a:spcBef>
                <a:spcPct val="50000"/>
              </a:spcBef>
              <a:buSzPct val="100000"/>
            </a:pPr>
            <a:endParaRPr lang="en-US"/>
          </a:p>
        </p:txBody>
      </p:sp>
      <p:sp>
        <p:nvSpPr>
          <p:cNvPr id="13" name="Picture Placeholder 12"/>
          <p:cNvSpPr>
            <a:spLocks noGrp="1"/>
          </p:cNvSpPr>
          <p:nvPr>
            <p:ph type="pic" sz="quarter" idx="10"/>
          </p:nvPr>
        </p:nvSpPr>
        <p:spPr>
          <a:xfrm>
            <a:off x="4978400" y="1231900"/>
            <a:ext cx="3873500" cy="4940300"/>
          </a:xfrm>
        </p:spPr>
        <p:txBody>
          <a:bodyPr/>
          <a:lstStyle/>
          <a:p>
            <a:pPr lvl="0"/>
            <a:endParaRPr lang="en-US" noProof="0" dirty="0" smtClean="0"/>
          </a:p>
        </p:txBody>
      </p:sp>
      <p:sp>
        <p:nvSpPr>
          <p:cNvPr id="14" name="Content Placeholder 2"/>
          <p:cNvSpPr>
            <a:spLocks noGrp="1"/>
          </p:cNvSpPr>
          <p:nvPr>
            <p:ph sz="half" idx="1"/>
          </p:nvPr>
        </p:nvSpPr>
        <p:spPr>
          <a:xfrm>
            <a:off x="381000" y="1219200"/>
            <a:ext cx="4114800" cy="49530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7"/>
          <p:cNvSpPr>
            <a:spLocks noGrp="1"/>
          </p:cNvSpPr>
          <p:nvPr>
            <p:ph type="title"/>
          </p:nvPr>
        </p:nvSpPr>
        <p:spPr>
          <a:xfrm>
            <a:off x="330200" y="228600"/>
            <a:ext cx="6654800" cy="660400"/>
          </a:xfrm>
          <a:prstGeom prst="rect">
            <a:avLst/>
          </a:prstGeom>
          <a:effectLst>
            <a:outerShdw blurRad="165100" dist="38100" dir="3900000">
              <a:srgbClr val="000000">
                <a:alpha val="40000"/>
              </a:srgbClr>
            </a:outerShdw>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29246254"/>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Text, and 2 Content">
    <p:spTree>
      <p:nvGrpSpPr>
        <p:cNvPr id="1" name=""/>
        <p:cNvGrpSpPr/>
        <p:nvPr/>
      </p:nvGrpSpPr>
      <p:grpSpPr>
        <a:xfrm>
          <a:off x="0" y="0"/>
          <a:ext cx="0" cy="0"/>
          <a:chOff x="0" y="0"/>
          <a:chExt cx="0" cy="0"/>
        </a:xfrm>
      </p:grpSpPr>
      <p:sp>
        <p:nvSpPr>
          <p:cNvPr id="5" name="Round Same Side Corner Rectangle 4"/>
          <p:cNvSpPr/>
          <p:nvPr userDrawn="1"/>
        </p:nvSpPr>
        <p:spPr bwMode="auto">
          <a:xfrm rot="16200000">
            <a:off x="2089150" y="-636270"/>
            <a:ext cx="5283200" cy="8826500"/>
          </a:xfrm>
          <a:prstGeom prst="round2SameRect">
            <a:avLst>
              <a:gd name="adj1" fmla="val 1764"/>
              <a:gd name="adj2" fmla="val 0"/>
            </a:avLst>
          </a:prstGeom>
          <a:gradFill flip="none" rotWithShape="1">
            <a:gsLst>
              <a:gs pos="11000">
                <a:srgbClr val="FFFFFF"/>
              </a:gs>
              <a:gs pos="0">
                <a:schemeClr val="accent1">
                  <a:lumMod val="40000"/>
                  <a:lumOff val="60000"/>
                </a:schemeClr>
              </a:gs>
            </a:gsLst>
            <a:lin ang="0" scaled="1"/>
            <a:tileRect/>
          </a:gradFill>
          <a:ln w="12700" cap="flat" cmpd="sng" algn="ctr">
            <a:gradFill flip="none" rotWithShape="1">
              <a:gsLst>
                <a:gs pos="0">
                  <a:srgbClr val="89A3DD"/>
                </a:gs>
                <a:gs pos="100000">
                  <a:srgbClr val="FFFFFF"/>
                </a:gs>
              </a:gsLst>
              <a:lin ang="6000000" scaled="0"/>
              <a:tileRect/>
            </a:gradFill>
            <a:prstDash val="solid"/>
            <a:round/>
            <a:headEnd type="none" w="med" len="med"/>
            <a:tailEnd type="none" w="med" len="med"/>
          </a:ln>
          <a:effectLst>
            <a:outerShdw blurRad="50800" dist="38100" dir="10800000">
              <a:srgbClr val="000000">
                <a:alpha val="40000"/>
              </a:srgbClr>
            </a:outerShdw>
          </a:effectLst>
        </p:spPr>
      </p:sp>
      <p:sp>
        <p:nvSpPr>
          <p:cNvPr id="6" name="Rectangle 2"/>
          <p:cNvSpPr>
            <a:spLocks noChangeArrowheads="1"/>
          </p:cNvSpPr>
          <p:nvPr userDrawn="1"/>
        </p:nvSpPr>
        <p:spPr bwMode="auto">
          <a:xfrm>
            <a:off x="0" y="0"/>
            <a:ext cx="9132888"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lnSpc>
                <a:spcPct val="90000"/>
              </a:lnSpc>
              <a:spcBef>
                <a:spcPct val="50000"/>
              </a:spcBef>
              <a:buSzPct val="100000"/>
            </a:pPr>
            <a:endParaRPr lang="en-US"/>
          </a:p>
        </p:txBody>
      </p:sp>
      <p:sp>
        <p:nvSpPr>
          <p:cNvPr id="13" name="Picture Placeholder 12"/>
          <p:cNvSpPr>
            <a:spLocks noGrp="1"/>
          </p:cNvSpPr>
          <p:nvPr>
            <p:ph type="pic" sz="quarter" idx="10"/>
          </p:nvPr>
        </p:nvSpPr>
        <p:spPr>
          <a:xfrm>
            <a:off x="4978400" y="1231900"/>
            <a:ext cx="3873500" cy="4940300"/>
          </a:xfrm>
        </p:spPr>
        <p:txBody>
          <a:bodyPr/>
          <a:lstStyle/>
          <a:p>
            <a:pPr lvl="0"/>
            <a:endParaRPr lang="en-US" noProof="0" dirty="0" smtClean="0"/>
          </a:p>
        </p:txBody>
      </p:sp>
      <p:sp>
        <p:nvSpPr>
          <p:cNvPr id="14" name="Content Placeholder 2"/>
          <p:cNvSpPr>
            <a:spLocks noGrp="1"/>
          </p:cNvSpPr>
          <p:nvPr>
            <p:ph sz="half" idx="1"/>
          </p:nvPr>
        </p:nvSpPr>
        <p:spPr>
          <a:xfrm>
            <a:off x="381000" y="1219200"/>
            <a:ext cx="4114800" cy="49530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7"/>
          <p:cNvSpPr>
            <a:spLocks noGrp="1"/>
          </p:cNvSpPr>
          <p:nvPr>
            <p:ph type="title"/>
          </p:nvPr>
        </p:nvSpPr>
        <p:spPr>
          <a:xfrm>
            <a:off x="330200" y="228600"/>
            <a:ext cx="6654800" cy="660400"/>
          </a:xfrm>
          <a:prstGeom prst="rect">
            <a:avLst/>
          </a:prstGeom>
          <a:effectLst>
            <a:outerShdw blurRad="165100" dist="38100" dir="3900000">
              <a:srgbClr val="000000">
                <a:alpha val="40000"/>
              </a:srgbClr>
            </a:outerShdw>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8535504"/>
      </p:ext>
    </p:extLst>
  </p:cSld>
  <p:clrMapOvr>
    <a:masterClrMapping/>
  </p:clrMapOvr>
  <p:transition spd="slow">
    <p:wip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Rectangle 9"/>
          <p:cNvSpPr>
            <a:spLocks noChangeArrowheads="1"/>
          </p:cNvSpPr>
          <p:nvPr userDrawn="1"/>
        </p:nvSpPr>
        <p:spPr bwMode="auto">
          <a:xfrm>
            <a:off x="0" y="0"/>
            <a:ext cx="9132888"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lnSpc>
                <a:spcPct val="90000"/>
              </a:lnSpc>
              <a:spcBef>
                <a:spcPct val="50000"/>
              </a:spcBef>
              <a:buSzPct val="100000"/>
            </a:pPr>
            <a:endParaRPr lang="en-US"/>
          </a:p>
        </p:txBody>
      </p:sp>
      <p:sp>
        <p:nvSpPr>
          <p:cNvPr id="4" name="Rectangle 4"/>
          <p:cNvSpPr txBox="1">
            <a:spLocks noChangeArrowheads="1"/>
          </p:cNvSpPr>
          <p:nvPr userDrawn="1"/>
        </p:nvSpPr>
        <p:spPr bwMode="auto">
          <a:xfrm>
            <a:off x="0" y="0"/>
            <a:ext cx="9144000" cy="939800"/>
          </a:xfrm>
          <a:prstGeom prst="rect">
            <a:avLst/>
          </a:prstGeom>
          <a:gradFill rotWithShape="0">
            <a:gsLst>
              <a:gs pos="0">
                <a:srgbClr val="005A9B"/>
              </a:gs>
              <a:gs pos="5000">
                <a:srgbClr val="4A81B6"/>
              </a:gs>
              <a:gs pos="11000">
                <a:srgbClr val="35619E"/>
              </a:gs>
              <a:gs pos="88000">
                <a:srgbClr val="1F4587"/>
              </a:gs>
              <a:gs pos="100000">
                <a:srgbClr val="12255C"/>
              </a:gs>
            </a:gsLst>
            <a:lin ang="5400000"/>
          </a:gradFill>
          <a:ln>
            <a:noFill/>
          </a:ln>
          <a:effectLst>
            <a:outerShdw blurRad="304800" dist="38100" dir="4799997" rotWithShape="0">
              <a:srgbClr val="808080">
                <a:alpha val="42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a:defRPr sz="2000" b="1">
                <a:solidFill>
                  <a:schemeClr val="tx1"/>
                </a:solidFill>
                <a:latin typeface="Arial" charset="0"/>
                <a:ea typeface="ＭＳ Ｐゴシック" charset="-128"/>
              </a:defRPr>
            </a:lvl1pPr>
            <a:lvl2pPr marL="37931725" indent="-37474525">
              <a:defRPr sz="2000" b="1">
                <a:solidFill>
                  <a:schemeClr val="tx1"/>
                </a:solidFill>
                <a:latin typeface="Arial" charset="0"/>
                <a:ea typeface="ＭＳ Ｐゴシック" charset="-128"/>
              </a:defRPr>
            </a:lvl2pPr>
            <a:lvl3pPr>
              <a:defRPr sz="2000" b="1">
                <a:solidFill>
                  <a:schemeClr val="tx1"/>
                </a:solidFill>
                <a:latin typeface="Arial" charset="0"/>
                <a:ea typeface="ＭＳ Ｐゴシック" charset="-128"/>
              </a:defRPr>
            </a:lvl3pPr>
            <a:lvl4pPr>
              <a:defRPr sz="2000" b="1">
                <a:solidFill>
                  <a:schemeClr val="tx1"/>
                </a:solidFill>
                <a:latin typeface="Arial" charset="0"/>
                <a:ea typeface="ＭＳ Ｐゴシック" charset="-128"/>
              </a:defRPr>
            </a:lvl4pPr>
            <a:lvl5pPr>
              <a:defRPr sz="2000" b="1">
                <a:solidFill>
                  <a:schemeClr val="tx1"/>
                </a:solidFill>
                <a:latin typeface="Arial" charset="0"/>
                <a:ea typeface="ＭＳ Ｐゴシック" charset="-128"/>
              </a:defRPr>
            </a:lvl5pPr>
            <a:lvl6pPr marL="457200" eaLnBrk="0" fontAlgn="base" hangingPunct="0">
              <a:lnSpc>
                <a:spcPct val="90000"/>
              </a:lnSpc>
              <a:spcBef>
                <a:spcPct val="50000"/>
              </a:spcBef>
              <a:spcAft>
                <a:spcPct val="0"/>
              </a:spcAft>
              <a:defRPr sz="2000" b="1">
                <a:solidFill>
                  <a:schemeClr val="tx1"/>
                </a:solidFill>
                <a:latin typeface="Arial" charset="0"/>
                <a:ea typeface="ＭＳ Ｐゴシック" charset="-128"/>
              </a:defRPr>
            </a:lvl6pPr>
            <a:lvl7pPr marL="914400" eaLnBrk="0" fontAlgn="base" hangingPunct="0">
              <a:lnSpc>
                <a:spcPct val="90000"/>
              </a:lnSpc>
              <a:spcBef>
                <a:spcPct val="50000"/>
              </a:spcBef>
              <a:spcAft>
                <a:spcPct val="0"/>
              </a:spcAft>
              <a:defRPr sz="2000" b="1">
                <a:solidFill>
                  <a:schemeClr val="tx1"/>
                </a:solidFill>
                <a:latin typeface="Arial" charset="0"/>
                <a:ea typeface="ＭＳ Ｐゴシック" charset="-128"/>
              </a:defRPr>
            </a:lvl7pPr>
            <a:lvl8pPr marL="1371600" eaLnBrk="0" fontAlgn="base" hangingPunct="0">
              <a:lnSpc>
                <a:spcPct val="90000"/>
              </a:lnSpc>
              <a:spcBef>
                <a:spcPct val="50000"/>
              </a:spcBef>
              <a:spcAft>
                <a:spcPct val="0"/>
              </a:spcAft>
              <a:defRPr sz="2000" b="1">
                <a:solidFill>
                  <a:schemeClr val="tx1"/>
                </a:solidFill>
                <a:latin typeface="Arial" charset="0"/>
                <a:ea typeface="ＭＳ Ｐゴシック" charset="-128"/>
              </a:defRPr>
            </a:lvl8pPr>
            <a:lvl9pPr marL="1828800" eaLnBrk="0" fontAlgn="base" hangingPunct="0">
              <a:lnSpc>
                <a:spcPct val="90000"/>
              </a:lnSpc>
              <a:spcBef>
                <a:spcPct val="50000"/>
              </a:spcBef>
              <a:spcAft>
                <a:spcPct val="0"/>
              </a:spcAft>
              <a:defRPr sz="2000" b="1">
                <a:solidFill>
                  <a:schemeClr val="tx1"/>
                </a:solidFill>
                <a:latin typeface="Arial" charset="0"/>
                <a:ea typeface="ＭＳ Ｐゴシック" charset="-128"/>
              </a:defRPr>
            </a:lvl9pPr>
          </a:lstStyle>
          <a:p>
            <a:pPr eaLnBrk="0" hangingPunct="0">
              <a:lnSpc>
                <a:spcPct val="90000"/>
              </a:lnSpc>
              <a:defRPr/>
            </a:pPr>
            <a:endParaRPr lang="en-US" sz="3200" dirty="0" smtClean="0">
              <a:solidFill>
                <a:srgbClr val="DFE9FF"/>
              </a:solidFill>
              <a:cs typeface="+mn-cs"/>
            </a:endParaRPr>
          </a:p>
        </p:txBody>
      </p:sp>
      <p:pic>
        <p:nvPicPr>
          <p:cNvPr id="5" name="Picture 8" descr="Flk_1_25_123_N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177800"/>
            <a:ext cx="169227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5812520"/>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Text, and 2 Content">
    <p:spTree>
      <p:nvGrpSpPr>
        <p:cNvPr id="1" name=""/>
        <p:cNvGrpSpPr/>
        <p:nvPr/>
      </p:nvGrpSpPr>
      <p:grpSpPr>
        <a:xfrm>
          <a:off x="0" y="0"/>
          <a:ext cx="0" cy="0"/>
          <a:chOff x="0" y="0"/>
          <a:chExt cx="0" cy="0"/>
        </a:xfrm>
      </p:grpSpPr>
      <p:sp>
        <p:nvSpPr>
          <p:cNvPr id="5" name="Rectangle 2"/>
          <p:cNvSpPr>
            <a:spLocks noChangeArrowheads="1"/>
          </p:cNvSpPr>
          <p:nvPr userDrawn="1"/>
        </p:nvSpPr>
        <p:spPr bwMode="auto">
          <a:xfrm>
            <a:off x="0" y="0"/>
            <a:ext cx="9132888"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lnSpc>
                <a:spcPct val="90000"/>
              </a:lnSpc>
              <a:spcBef>
                <a:spcPct val="50000"/>
              </a:spcBef>
              <a:buSzPct val="100000"/>
            </a:pPr>
            <a:endParaRPr lang="en-US"/>
          </a:p>
        </p:txBody>
      </p:sp>
      <p:sp>
        <p:nvSpPr>
          <p:cNvPr id="13" name="Picture Placeholder 12"/>
          <p:cNvSpPr>
            <a:spLocks noGrp="1"/>
          </p:cNvSpPr>
          <p:nvPr>
            <p:ph type="pic" sz="quarter" idx="10"/>
          </p:nvPr>
        </p:nvSpPr>
        <p:spPr>
          <a:xfrm>
            <a:off x="4978400" y="1231900"/>
            <a:ext cx="3873500" cy="4940300"/>
          </a:xfrm>
        </p:spPr>
        <p:txBody>
          <a:bodyPr/>
          <a:lstStyle/>
          <a:p>
            <a:pPr lvl="0"/>
            <a:endParaRPr lang="en-US" noProof="0" dirty="0" smtClean="0"/>
          </a:p>
        </p:txBody>
      </p:sp>
      <p:sp>
        <p:nvSpPr>
          <p:cNvPr id="14" name="Content Placeholder 2"/>
          <p:cNvSpPr>
            <a:spLocks noGrp="1"/>
          </p:cNvSpPr>
          <p:nvPr>
            <p:ph sz="half" idx="1"/>
          </p:nvPr>
        </p:nvSpPr>
        <p:spPr>
          <a:xfrm>
            <a:off x="381000" y="1219200"/>
            <a:ext cx="4114800" cy="49530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7"/>
          <p:cNvSpPr>
            <a:spLocks noGrp="1"/>
          </p:cNvSpPr>
          <p:nvPr>
            <p:ph type="title"/>
          </p:nvPr>
        </p:nvSpPr>
        <p:spPr>
          <a:xfrm>
            <a:off x="330200" y="228600"/>
            <a:ext cx="6654800" cy="660400"/>
          </a:xfrm>
          <a:prstGeom prst="rect">
            <a:avLst/>
          </a:prstGeom>
          <a:effectLst>
            <a:outerShdw blurRad="165100" dist="38100" dir="3900000">
              <a:srgbClr val="000000">
                <a:alpha val="40000"/>
              </a:srgbClr>
            </a:outerShdw>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9852398"/>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Text, and 2 Content">
    <p:spTree>
      <p:nvGrpSpPr>
        <p:cNvPr id="1" name=""/>
        <p:cNvGrpSpPr/>
        <p:nvPr/>
      </p:nvGrpSpPr>
      <p:grpSpPr>
        <a:xfrm>
          <a:off x="0" y="0"/>
          <a:ext cx="0" cy="0"/>
          <a:chOff x="0" y="0"/>
          <a:chExt cx="0" cy="0"/>
        </a:xfrm>
      </p:grpSpPr>
      <p:sp>
        <p:nvSpPr>
          <p:cNvPr id="5" name="Rectangle 2"/>
          <p:cNvSpPr>
            <a:spLocks noChangeArrowheads="1"/>
          </p:cNvSpPr>
          <p:nvPr userDrawn="1"/>
        </p:nvSpPr>
        <p:spPr bwMode="auto">
          <a:xfrm>
            <a:off x="0" y="0"/>
            <a:ext cx="9132888"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lnSpc>
                <a:spcPct val="90000"/>
              </a:lnSpc>
              <a:spcBef>
                <a:spcPct val="50000"/>
              </a:spcBef>
              <a:buSzPct val="100000"/>
            </a:pPr>
            <a:endParaRPr lang="en-US"/>
          </a:p>
        </p:txBody>
      </p:sp>
      <p:sp>
        <p:nvSpPr>
          <p:cNvPr id="13" name="Picture Placeholder 12"/>
          <p:cNvSpPr>
            <a:spLocks noGrp="1"/>
          </p:cNvSpPr>
          <p:nvPr>
            <p:ph type="pic" sz="quarter" idx="10"/>
          </p:nvPr>
        </p:nvSpPr>
        <p:spPr>
          <a:xfrm>
            <a:off x="4978400" y="1231900"/>
            <a:ext cx="3873500" cy="4940300"/>
          </a:xfrm>
        </p:spPr>
        <p:txBody>
          <a:bodyPr/>
          <a:lstStyle/>
          <a:p>
            <a:pPr lvl="0"/>
            <a:endParaRPr lang="en-US" noProof="0" dirty="0" smtClean="0"/>
          </a:p>
        </p:txBody>
      </p:sp>
      <p:sp>
        <p:nvSpPr>
          <p:cNvPr id="14" name="Content Placeholder 2"/>
          <p:cNvSpPr>
            <a:spLocks noGrp="1"/>
          </p:cNvSpPr>
          <p:nvPr>
            <p:ph sz="half" idx="1"/>
          </p:nvPr>
        </p:nvSpPr>
        <p:spPr>
          <a:xfrm>
            <a:off x="381000" y="1219200"/>
            <a:ext cx="4114800" cy="49530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7"/>
          <p:cNvSpPr>
            <a:spLocks noGrp="1"/>
          </p:cNvSpPr>
          <p:nvPr>
            <p:ph type="title"/>
          </p:nvPr>
        </p:nvSpPr>
        <p:spPr>
          <a:xfrm>
            <a:off x="330200" y="228600"/>
            <a:ext cx="6654800" cy="660400"/>
          </a:xfrm>
          <a:prstGeom prst="rect">
            <a:avLst/>
          </a:prstGeom>
          <a:effectLst>
            <a:outerShdw blurRad="165100" dist="38100" dir="3900000">
              <a:srgbClr val="000000">
                <a:alpha val="40000"/>
              </a:srgbClr>
            </a:outerShdw>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652662"/>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100000">
              <a:schemeClr val="accent1">
                <a:lumMod val="40000"/>
                <a:lumOff val="60000"/>
              </a:schemeClr>
            </a:gs>
            <a:gs pos="0">
              <a:srgbClr val="6699FF"/>
            </a:gs>
          </a:gsLst>
          <a:lin ang="16200000" scaled="0"/>
          <a:tileRect/>
        </a:gradFill>
        <a:effectLst/>
      </p:bgPr>
    </p:bg>
    <p:spTree>
      <p:nvGrpSpPr>
        <p:cNvPr id="1" name=""/>
        <p:cNvGrpSpPr/>
        <p:nvPr/>
      </p:nvGrpSpPr>
      <p:grpSpPr>
        <a:xfrm>
          <a:off x="0" y="0"/>
          <a:ext cx="0" cy="0"/>
          <a:chOff x="0" y="0"/>
          <a:chExt cx="0" cy="0"/>
        </a:xfrm>
      </p:grpSpPr>
      <p:sp>
        <p:nvSpPr>
          <p:cNvPr id="9" name="Round Same Side Corner Rectangle 8"/>
          <p:cNvSpPr/>
          <p:nvPr/>
        </p:nvSpPr>
        <p:spPr bwMode="auto">
          <a:xfrm rot="16200000">
            <a:off x="1889760" y="-835660"/>
            <a:ext cx="5681980" cy="8826500"/>
          </a:xfrm>
          <a:prstGeom prst="round2SameRect">
            <a:avLst>
              <a:gd name="adj1" fmla="val 1764"/>
              <a:gd name="adj2" fmla="val 0"/>
            </a:avLst>
          </a:prstGeom>
          <a:gradFill flip="none" rotWithShape="1">
            <a:gsLst>
              <a:gs pos="11000">
                <a:srgbClr val="FFFFFF"/>
              </a:gs>
              <a:gs pos="0">
                <a:schemeClr val="accent1">
                  <a:lumMod val="40000"/>
                  <a:lumOff val="60000"/>
                </a:schemeClr>
              </a:gs>
            </a:gsLst>
            <a:lin ang="0" scaled="1"/>
            <a:tileRect/>
          </a:gradFill>
          <a:ln w="12700" cap="flat" cmpd="sng" algn="ctr">
            <a:gradFill flip="none" rotWithShape="1">
              <a:gsLst>
                <a:gs pos="0">
                  <a:srgbClr val="89A3DD"/>
                </a:gs>
                <a:gs pos="100000">
                  <a:srgbClr val="FFFFFF"/>
                </a:gs>
              </a:gsLst>
              <a:lin ang="6000000" scaled="0"/>
              <a:tileRect/>
            </a:gradFill>
            <a:prstDash val="solid"/>
            <a:round/>
            <a:headEnd type="none" w="med" len="med"/>
            <a:tailEnd type="none" w="med" len="med"/>
          </a:ln>
          <a:effectLst>
            <a:outerShdw blurRad="50800" dist="38100" dir="10800000">
              <a:srgbClr val="000000">
                <a:alpha val="40000"/>
              </a:srgbClr>
            </a:outerShdw>
          </a:effectLst>
        </p:spPr>
      </p:sp>
      <p:sp>
        <p:nvSpPr>
          <p:cNvPr id="1029" name="Rectangle 2"/>
          <p:cNvSpPr>
            <a:spLocks noChangeArrowheads="1"/>
          </p:cNvSpPr>
          <p:nvPr/>
        </p:nvSpPr>
        <p:spPr bwMode="auto">
          <a:xfrm>
            <a:off x="0" y="0"/>
            <a:ext cx="9132888"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lnSpc>
                <a:spcPct val="90000"/>
              </a:lnSpc>
              <a:spcBef>
                <a:spcPct val="50000"/>
              </a:spcBef>
              <a:buSzPct val="100000"/>
            </a:pPr>
            <a:endParaRPr lang="en-US"/>
          </a:p>
        </p:txBody>
      </p:sp>
      <p:sp>
        <p:nvSpPr>
          <p:cNvPr id="1030" name="Rectangle 4"/>
          <p:cNvSpPr>
            <a:spLocks noGrp="1" noChangeArrowheads="1"/>
          </p:cNvSpPr>
          <p:nvPr>
            <p:ph type="body" idx="1"/>
          </p:nvPr>
        </p:nvSpPr>
        <p:spPr bwMode="auto">
          <a:xfrm>
            <a:off x="381000" y="12192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1" name="Rectangle 7"/>
          <p:cNvSpPr>
            <a:spLocks noChangeArrowheads="1"/>
          </p:cNvSpPr>
          <p:nvPr userDrawn="1"/>
        </p:nvSpPr>
        <p:spPr bwMode="auto">
          <a:xfrm>
            <a:off x="420688" y="6496050"/>
            <a:ext cx="869791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3662" tIns="47625" rIns="93662" bIns="47625">
            <a:spAutoFit/>
          </a:bodyPr>
          <a:lstStyle/>
          <a:p>
            <a:pPr defTabSz="933450" eaLnBrk="0" hangingPunct="0">
              <a:tabLst>
                <a:tab pos="4000500" algn="ctr"/>
                <a:tab pos="8229600" algn="r"/>
              </a:tabLst>
            </a:pPr>
            <a:r>
              <a:rPr lang="en-US" sz="1000" b="0" dirty="0" smtClean="0">
                <a:solidFill>
                  <a:srgbClr val="FFFFFF"/>
                </a:solidFill>
              </a:rPr>
              <a:t>© 2013 </a:t>
            </a:r>
            <a:r>
              <a:rPr lang="en-US" sz="1000" b="0" dirty="0">
                <a:solidFill>
                  <a:srgbClr val="FFFFFF"/>
                </a:solidFill>
              </a:rPr>
              <a:t>Fluke Corporation    	</a:t>
            </a:r>
            <a:r>
              <a:rPr lang="en-US" sz="1000" b="0" dirty="0" smtClean="0">
                <a:solidFill>
                  <a:srgbClr val="FFFFFF"/>
                </a:solidFill>
              </a:rPr>
              <a:t>Fluke</a:t>
            </a:r>
            <a:r>
              <a:rPr lang="en-US" sz="1000" b="0" baseline="0" dirty="0" smtClean="0">
                <a:solidFill>
                  <a:srgbClr val="FFFFFF"/>
                </a:solidFill>
              </a:rPr>
              <a:t> 9190A Ultra-Cool Field Metrology Well</a:t>
            </a:r>
            <a:r>
              <a:rPr lang="en-US" sz="1000" b="0" dirty="0">
                <a:solidFill>
                  <a:srgbClr val="FFFFFF"/>
                </a:solidFill>
              </a:rPr>
              <a:t>	                                    </a:t>
            </a:r>
            <a:fld id="{DC00AD42-713A-4190-AD56-39F5282C2AA0}" type="slidenum">
              <a:rPr lang="en-US" sz="1000" b="0">
                <a:solidFill>
                  <a:srgbClr val="FFFFFF"/>
                </a:solidFill>
              </a:rPr>
              <a:pPr defTabSz="933450" eaLnBrk="0" hangingPunct="0">
                <a:tabLst>
                  <a:tab pos="4000500" algn="ctr"/>
                  <a:tab pos="8229600" algn="r"/>
                </a:tabLst>
              </a:pPr>
              <a:t>‹#›</a:t>
            </a:fld>
            <a:endParaRPr lang="en-US" sz="1000" b="0" dirty="0">
              <a:solidFill>
                <a:srgbClr val="FFFFFF"/>
              </a:solidFill>
            </a:endParaRPr>
          </a:p>
        </p:txBody>
      </p:sp>
      <p:sp>
        <p:nvSpPr>
          <p:cNvPr id="7" name="Rectangle 4"/>
          <p:cNvSpPr txBox="1">
            <a:spLocks noChangeArrowheads="1"/>
          </p:cNvSpPr>
          <p:nvPr userDrawn="1"/>
        </p:nvSpPr>
        <p:spPr bwMode="auto">
          <a:xfrm>
            <a:off x="0" y="0"/>
            <a:ext cx="9144000" cy="939800"/>
          </a:xfrm>
          <a:prstGeom prst="rect">
            <a:avLst/>
          </a:prstGeom>
          <a:gradFill rotWithShape="0">
            <a:gsLst>
              <a:gs pos="0">
                <a:srgbClr val="005A9B"/>
              </a:gs>
              <a:gs pos="5000">
                <a:srgbClr val="4A81B6"/>
              </a:gs>
              <a:gs pos="11000">
                <a:srgbClr val="35619E"/>
              </a:gs>
              <a:gs pos="88000">
                <a:srgbClr val="1F4587"/>
              </a:gs>
              <a:gs pos="100000">
                <a:srgbClr val="12255C"/>
              </a:gs>
            </a:gsLst>
            <a:lin ang="5400000"/>
          </a:gradFill>
          <a:ln>
            <a:noFill/>
          </a:ln>
          <a:effectLst>
            <a:outerShdw blurRad="304800" dist="38100" dir="4799997" rotWithShape="0">
              <a:srgbClr val="808080">
                <a:alpha val="42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a:defRPr sz="2000" b="1">
                <a:solidFill>
                  <a:schemeClr val="tx1"/>
                </a:solidFill>
                <a:latin typeface="Arial" charset="0"/>
                <a:ea typeface="ＭＳ Ｐゴシック" charset="-128"/>
              </a:defRPr>
            </a:lvl1pPr>
            <a:lvl2pPr marL="37931725" indent="-37474525">
              <a:defRPr sz="2000" b="1">
                <a:solidFill>
                  <a:schemeClr val="tx1"/>
                </a:solidFill>
                <a:latin typeface="Arial" charset="0"/>
                <a:ea typeface="ＭＳ Ｐゴシック" charset="-128"/>
              </a:defRPr>
            </a:lvl2pPr>
            <a:lvl3pPr>
              <a:defRPr sz="2000" b="1">
                <a:solidFill>
                  <a:schemeClr val="tx1"/>
                </a:solidFill>
                <a:latin typeface="Arial" charset="0"/>
                <a:ea typeface="ＭＳ Ｐゴシック" charset="-128"/>
              </a:defRPr>
            </a:lvl3pPr>
            <a:lvl4pPr>
              <a:defRPr sz="2000" b="1">
                <a:solidFill>
                  <a:schemeClr val="tx1"/>
                </a:solidFill>
                <a:latin typeface="Arial" charset="0"/>
                <a:ea typeface="ＭＳ Ｐゴシック" charset="-128"/>
              </a:defRPr>
            </a:lvl4pPr>
            <a:lvl5pPr>
              <a:defRPr sz="2000" b="1">
                <a:solidFill>
                  <a:schemeClr val="tx1"/>
                </a:solidFill>
                <a:latin typeface="Arial" charset="0"/>
                <a:ea typeface="ＭＳ Ｐゴシック" charset="-128"/>
              </a:defRPr>
            </a:lvl5pPr>
            <a:lvl6pPr marL="457200" eaLnBrk="0" fontAlgn="base" hangingPunct="0">
              <a:lnSpc>
                <a:spcPct val="90000"/>
              </a:lnSpc>
              <a:spcBef>
                <a:spcPct val="50000"/>
              </a:spcBef>
              <a:spcAft>
                <a:spcPct val="0"/>
              </a:spcAft>
              <a:defRPr sz="2000" b="1">
                <a:solidFill>
                  <a:schemeClr val="tx1"/>
                </a:solidFill>
                <a:latin typeface="Arial" charset="0"/>
                <a:ea typeface="ＭＳ Ｐゴシック" charset="-128"/>
              </a:defRPr>
            </a:lvl6pPr>
            <a:lvl7pPr marL="914400" eaLnBrk="0" fontAlgn="base" hangingPunct="0">
              <a:lnSpc>
                <a:spcPct val="90000"/>
              </a:lnSpc>
              <a:spcBef>
                <a:spcPct val="50000"/>
              </a:spcBef>
              <a:spcAft>
                <a:spcPct val="0"/>
              </a:spcAft>
              <a:defRPr sz="2000" b="1">
                <a:solidFill>
                  <a:schemeClr val="tx1"/>
                </a:solidFill>
                <a:latin typeface="Arial" charset="0"/>
                <a:ea typeface="ＭＳ Ｐゴシック" charset="-128"/>
              </a:defRPr>
            </a:lvl7pPr>
            <a:lvl8pPr marL="1371600" eaLnBrk="0" fontAlgn="base" hangingPunct="0">
              <a:lnSpc>
                <a:spcPct val="90000"/>
              </a:lnSpc>
              <a:spcBef>
                <a:spcPct val="50000"/>
              </a:spcBef>
              <a:spcAft>
                <a:spcPct val="0"/>
              </a:spcAft>
              <a:defRPr sz="2000" b="1">
                <a:solidFill>
                  <a:schemeClr val="tx1"/>
                </a:solidFill>
                <a:latin typeface="Arial" charset="0"/>
                <a:ea typeface="ＭＳ Ｐゴシック" charset="-128"/>
              </a:defRPr>
            </a:lvl8pPr>
            <a:lvl9pPr marL="1828800" eaLnBrk="0" fontAlgn="base" hangingPunct="0">
              <a:lnSpc>
                <a:spcPct val="90000"/>
              </a:lnSpc>
              <a:spcBef>
                <a:spcPct val="50000"/>
              </a:spcBef>
              <a:spcAft>
                <a:spcPct val="0"/>
              </a:spcAft>
              <a:defRPr sz="2000" b="1">
                <a:solidFill>
                  <a:schemeClr val="tx1"/>
                </a:solidFill>
                <a:latin typeface="Arial" charset="0"/>
                <a:ea typeface="ＭＳ Ｐゴシック" charset="-128"/>
              </a:defRPr>
            </a:lvl9pPr>
          </a:lstStyle>
          <a:p>
            <a:pPr eaLnBrk="0" hangingPunct="0">
              <a:lnSpc>
                <a:spcPct val="90000"/>
              </a:lnSpc>
              <a:defRPr/>
            </a:pPr>
            <a:endParaRPr lang="en-US" sz="3200" dirty="0" smtClean="0">
              <a:solidFill>
                <a:srgbClr val="DFE9FF"/>
              </a:solidFill>
              <a:cs typeface="+mn-cs"/>
            </a:endParaRPr>
          </a:p>
        </p:txBody>
      </p:sp>
      <p:sp>
        <p:nvSpPr>
          <p:cNvPr id="8" name="Title Placeholder 7"/>
          <p:cNvSpPr>
            <a:spLocks noGrp="1"/>
          </p:cNvSpPr>
          <p:nvPr>
            <p:ph type="title"/>
          </p:nvPr>
        </p:nvSpPr>
        <p:spPr bwMode="auto">
          <a:xfrm>
            <a:off x="330200" y="228600"/>
            <a:ext cx="6654800" cy="660400"/>
          </a:xfrm>
          <a:prstGeom prst="rect">
            <a:avLst/>
          </a:prstGeom>
          <a:noFill/>
          <a:ln>
            <a:noFill/>
          </a:ln>
          <a:effectLst>
            <a:outerShdw blurRad="165100" dist="38100" dir="3899968" rotWithShape="0">
              <a:srgbClr val="80808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pic>
        <p:nvPicPr>
          <p:cNvPr id="1034" name="Picture 9" descr="FCAL_1_25_123_NB_REV.eps"/>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454900" y="165100"/>
            <a:ext cx="1689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3" r:id="rId1"/>
    <p:sldLayoutId id="2147483840" r:id="rId2"/>
    <p:sldLayoutId id="2147483841" r:id="rId3"/>
    <p:sldLayoutId id="2147483844" r:id="rId4"/>
    <p:sldLayoutId id="2147483845" r:id="rId5"/>
    <p:sldLayoutId id="2147483846" r:id="rId6"/>
    <p:sldLayoutId id="2147483848" r:id="rId7"/>
    <p:sldLayoutId id="2147483849" r:id="rId8"/>
    <p:sldLayoutId id="2147483850" r:id="rId9"/>
    <p:sldLayoutId id="2147483851" r:id="rId10"/>
    <p:sldLayoutId id="2147483842" r:id="rId11"/>
    <p:sldLayoutId id="2147483852" r:id="rId12"/>
  </p:sldLayoutIdLst>
  <p:transition spd="slow">
    <p:wipe/>
  </p:transition>
  <p:timing>
    <p:tnLst>
      <p:par>
        <p:cTn id="1" dur="indefinite" restart="never" nodeType="tmRoot"/>
      </p:par>
    </p:tnLst>
  </p:timing>
  <p:hf sldNum="0" hdr="0" dt="0"/>
  <p:txStyles>
    <p:titleStyle>
      <a:lvl1pPr algn="l" rtl="0" eaLnBrk="0" fontAlgn="base" hangingPunct="0">
        <a:lnSpc>
          <a:spcPct val="90000"/>
        </a:lnSpc>
        <a:spcBef>
          <a:spcPct val="0"/>
        </a:spcBef>
        <a:spcAft>
          <a:spcPct val="0"/>
        </a:spcAft>
        <a:defRPr sz="2800" b="1">
          <a:solidFill>
            <a:srgbClr val="FFFFFF"/>
          </a:solidFill>
          <a:latin typeface="+mj-lt"/>
          <a:ea typeface="ＭＳ Ｐゴシック" pitchFamily="-111" charset="-128"/>
          <a:cs typeface="ＭＳ Ｐゴシック" pitchFamily="-111" charset="-128"/>
        </a:defRPr>
      </a:lvl1pPr>
      <a:lvl2pPr algn="l" rtl="0" eaLnBrk="0" fontAlgn="base" hangingPunct="0">
        <a:lnSpc>
          <a:spcPct val="90000"/>
        </a:lnSpc>
        <a:spcBef>
          <a:spcPct val="0"/>
        </a:spcBef>
        <a:spcAft>
          <a:spcPct val="0"/>
        </a:spcAft>
        <a:defRPr sz="2800" b="1">
          <a:solidFill>
            <a:srgbClr val="FFFFFF"/>
          </a:solidFill>
          <a:latin typeface="Arial" pitchFamily="-111" charset="0"/>
          <a:ea typeface="ＭＳ Ｐゴシック" pitchFamily="-111" charset="-128"/>
          <a:cs typeface="ＭＳ Ｐゴシック" pitchFamily="-111" charset="-128"/>
        </a:defRPr>
      </a:lvl2pPr>
      <a:lvl3pPr algn="l" rtl="0" eaLnBrk="0" fontAlgn="base" hangingPunct="0">
        <a:lnSpc>
          <a:spcPct val="90000"/>
        </a:lnSpc>
        <a:spcBef>
          <a:spcPct val="0"/>
        </a:spcBef>
        <a:spcAft>
          <a:spcPct val="0"/>
        </a:spcAft>
        <a:defRPr sz="2800" b="1">
          <a:solidFill>
            <a:srgbClr val="FFFFFF"/>
          </a:solidFill>
          <a:latin typeface="Arial" pitchFamily="-111" charset="0"/>
          <a:ea typeface="ＭＳ Ｐゴシック" pitchFamily="-111" charset="-128"/>
          <a:cs typeface="ＭＳ Ｐゴシック" pitchFamily="-111" charset="-128"/>
        </a:defRPr>
      </a:lvl3pPr>
      <a:lvl4pPr algn="l" rtl="0" eaLnBrk="0" fontAlgn="base" hangingPunct="0">
        <a:lnSpc>
          <a:spcPct val="90000"/>
        </a:lnSpc>
        <a:spcBef>
          <a:spcPct val="0"/>
        </a:spcBef>
        <a:spcAft>
          <a:spcPct val="0"/>
        </a:spcAft>
        <a:defRPr sz="2800" b="1">
          <a:solidFill>
            <a:srgbClr val="FFFFFF"/>
          </a:solidFill>
          <a:latin typeface="Arial" pitchFamily="-111" charset="0"/>
          <a:ea typeface="ＭＳ Ｐゴシック" pitchFamily="-111" charset="-128"/>
          <a:cs typeface="ＭＳ Ｐゴシック" pitchFamily="-111" charset="-128"/>
        </a:defRPr>
      </a:lvl4pPr>
      <a:lvl5pPr algn="l" rtl="0" eaLnBrk="0" fontAlgn="base" hangingPunct="0">
        <a:lnSpc>
          <a:spcPct val="90000"/>
        </a:lnSpc>
        <a:spcBef>
          <a:spcPct val="0"/>
        </a:spcBef>
        <a:spcAft>
          <a:spcPct val="0"/>
        </a:spcAft>
        <a:defRPr sz="2800" b="1">
          <a:solidFill>
            <a:srgbClr val="FFFFFF"/>
          </a:solidFill>
          <a:latin typeface="Arial" pitchFamily="-111" charset="0"/>
          <a:ea typeface="ＭＳ Ｐゴシック" pitchFamily="-111" charset="-128"/>
          <a:cs typeface="ＭＳ Ｐゴシック" pitchFamily="-111" charset="-128"/>
        </a:defRPr>
      </a:lvl5pPr>
      <a:lvl6pPr marL="800100" algn="l" rtl="0" eaLnBrk="0" fontAlgn="base" hangingPunct="0">
        <a:lnSpc>
          <a:spcPct val="90000"/>
        </a:lnSpc>
        <a:spcBef>
          <a:spcPct val="0"/>
        </a:spcBef>
        <a:spcAft>
          <a:spcPct val="0"/>
        </a:spcAft>
        <a:defRPr sz="3200" b="1">
          <a:solidFill>
            <a:srgbClr val="FFFFFF"/>
          </a:solidFill>
          <a:latin typeface="Arial" pitchFamily="-111" charset="0"/>
        </a:defRPr>
      </a:lvl6pPr>
      <a:lvl7pPr marL="1257300" algn="l" rtl="0" eaLnBrk="0" fontAlgn="base" hangingPunct="0">
        <a:lnSpc>
          <a:spcPct val="90000"/>
        </a:lnSpc>
        <a:spcBef>
          <a:spcPct val="0"/>
        </a:spcBef>
        <a:spcAft>
          <a:spcPct val="0"/>
        </a:spcAft>
        <a:defRPr sz="3200" b="1">
          <a:solidFill>
            <a:srgbClr val="FFFFFF"/>
          </a:solidFill>
          <a:latin typeface="Arial" pitchFamily="-111" charset="0"/>
        </a:defRPr>
      </a:lvl7pPr>
      <a:lvl8pPr marL="1714500" algn="l" rtl="0" eaLnBrk="0" fontAlgn="base" hangingPunct="0">
        <a:lnSpc>
          <a:spcPct val="90000"/>
        </a:lnSpc>
        <a:spcBef>
          <a:spcPct val="0"/>
        </a:spcBef>
        <a:spcAft>
          <a:spcPct val="0"/>
        </a:spcAft>
        <a:defRPr sz="3200" b="1">
          <a:solidFill>
            <a:srgbClr val="FFFFFF"/>
          </a:solidFill>
          <a:latin typeface="Arial" pitchFamily="-111" charset="0"/>
        </a:defRPr>
      </a:lvl8pPr>
      <a:lvl9pPr marL="2171700" algn="l" rtl="0" eaLnBrk="0" fontAlgn="base" hangingPunct="0">
        <a:lnSpc>
          <a:spcPct val="90000"/>
        </a:lnSpc>
        <a:spcBef>
          <a:spcPct val="0"/>
        </a:spcBef>
        <a:spcAft>
          <a:spcPct val="0"/>
        </a:spcAft>
        <a:defRPr sz="3200" b="1">
          <a:solidFill>
            <a:srgbClr val="FFFFFF"/>
          </a:solidFill>
          <a:latin typeface="Arial" pitchFamily="-111" charset="0"/>
        </a:defRPr>
      </a:lvl9pPr>
    </p:titleStyle>
    <p:bodyStyle>
      <a:lvl1pPr marL="168275" indent="-168275" algn="l" rtl="0" eaLnBrk="0" fontAlgn="base" hangingPunct="0">
        <a:lnSpc>
          <a:spcPct val="95000"/>
        </a:lnSpc>
        <a:spcBef>
          <a:spcPct val="30000"/>
        </a:spcBef>
        <a:spcAft>
          <a:spcPct val="0"/>
        </a:spcAft>
        <a:buSzPct val="100000"/>
        <a:buChar char="•"/>
        <a:defRPr sz="2400">
          <a:solidFill>
            <a:schemeClr val="tx1"/>
          </a:solidFill>
          <a:latin typeface="+mn-lt"/>
          <a:ea typeface="ＭＳ Ｐゴシック" pitchFamily="-111" charset="-128"/>
          <a:cs typeface="ＭＳ Ｐゴシック" pitchFamily="-111" charset="-128"/>
        </a:defRPr>
      </a:lvl1pPr>
      <a:lvl2pPr marL="571500" indent="-165100" algn="l" rtl="0" eaLnBrk="0" fontAlgn="base" hangingPunct="0">
        <a:lnSpc>
          <a:spcPct val="95000"/>
        </a:lnSpc>
        <a:spcBef>
          <a:spcPts val="500"/>
        </a:spcBef>
        <a:spcAft>
          <a:spcPct val="0"/>
        </a:spcAft>
        <a:buSzPct val="100000"/>
        <a:buChar char="•"/>
        <a:defRPr sz="2000">
          <a:solidFill>
            <a:schemeClr val="tx1"/>
          </a:solidFill>
          <a:latin typeface="+mn-lt"/>
          <a:ea typeface="ＭＳ Ｐゴシック" pitchFamily="-111" charset="-128"/>
        </a:defRPr>
      </a:lvl2pPr>
      <a:lvl3pPr marL="977900" indent="-177800" algn="l" rtl="0" eaLnBrk="0" fontAlgn="base" hangingPunct="0">
        <a:lnSpc>
          <a:spcPct val="95000"/>
        </a:lnSpc>
        <a:spcBef>
          <a:spcPts val="500"/>
        </a:spcBef>
        <a:spcAft>
          <a:spcPct val="0"/>
        </a:spcAft>
        <a:buSzPct val="100000"/>
        <a:buChar char="•"/>
        <a:defRPr sz="2000">
          <a:solidFill>
            <a:schemeClr val="tx1"/>
          </a:solidFill>
          <a:latin typeface="+mn-lt"/>
          <a:ea typeface="ＭＳ Ｐゴシック" pitchFamily="-111" charset="-128"/>
        </a:defRPr>
      </a:lvl3pPr>
      <a:lvl4pPr marL="1435100" indent="-177800" algn="l" rtl="0" eaLnBrk="0" fontAlgn="base" hangingPunct="0">
        <a:lnSpc>
          <a:spcPct val="95000"/>
        </a:lnSpc>
        <a:spcBef>
          <a:spcPts val="500"/>
        </a:spcBef>
        <a:spcAft>
          <a:spcPct val="0"/>
        </a:spcAft>
        <a:buSzPct val="100000"/>
        <a:buChar char="•"/>
        <a:defRPr sz="1600">
          <a:solidFill>
            <a:schemeClr val="tx1"/>
          </a:solidFill>
          <a:latin typeface="+mn-lt"/>
          <a:ea typeface="ＭＳ Ｐゴシック" pitchFamily="-111" charset="-128"/>
        </a:defRPr>
      </a:lvl4pPr>
      <a:lvl5pPr marL="1828800" indent="-165100" algn="l" rtl="0" eaLnBrk="0" fontAlgn="base" hangingPunct="0">
        <a:lnSpc>
          <a:spcPct val="95000"/>
        </a:lnSpc>
        <a:spcBef>
          <a:spcPts val="500"/>
        </a:spcBef>
        <a:spcAft>
          <a:spcPct val="0"/>
        </a:spcAft>
        <a:buSzPct val="100000"/>
        <a:buChar char="•"/>
        <a:defRPr sz="1600">
          <a:solidFill>
            <a:schemeClr val="tx1"/>
          </a:solidFill>
          <a:latin typeface="+mn-lt"/>
          <a:ea typeface="ＭＳ Ｐゴシック" pitchFamily="-111" charset="-128"/>
        </a:defRPr>
      </a:lvl5pPr>
      <a:lvl6pPr marL="2457450" indent="-171450" algn="l" rtl="0" eaLnBrk="0" fontAlgn="base" hangingPunct="0">
        <a:lnSpc>
          <a:spcPct val="90000"/>
        </a:lnSpc>
        <a:spcBef>
          <a:spcPct val="30000"/>
        </a:spcBef>
        <a:spcAft>
          <a:spcPct val="0"/>
        </a:spcAft>
        <a:buSzPct val="100000"/>
        <a:buChar char="•"/>
        <a:defRPr sz="1600">
          <a:solidFill>
            <a:srgbClr val="FFFFFF"/>
          </a:solidFill>
          <a:latin typeface="+mn-lt"/>
          <a:ea typeface="ＭＳ Ｐゴシック" pitchFamily="-111" charset="-128"/>
        </a:defRPr>
      </a:lvl6pPr>
      <a:lvl7pPr marL="2914650" indent="-171450" algn="l" rtl="0" eaLnBrk="0" fontAlgn="base" hangingPunct="0">
        <a:lnSpc>
          <a:spcPct val="90000"/>
        </a:lnSpc>
        <a:spcBef>
          <a:spcPct val="30000"/>
        </a:spcBef>
        <a:spcAft>
          <a:spcPct val="0"/>
        </a:spcAft>
        <a:buSzPct val="100000"/>
        <a:buChar char="•"/>
        <a:defRPr sz="1600">
          <a:solidFill>
            <a:srgbClr val="FFFFFF"/>
          </a:solidFill>
          <a:latin typeface="+mn-lt"/>
          <a:ea typeface="ＭＳ Ｐゴシック" pitchFamily="-111" charset="-128"/>
        </a:defRPr>
      </a:lvl7pPr>
      <a:lvl8pPr marL="3371850" indent="-171450" algn="l" rtl="0" eaLnBrk="0" fontAlgn="base" hangingPunct="0">
        <a:lnSpc>
          <a:spcPct val="90000"/>
        </a:lnSpc>
        <a:spcBef>
          <a:spcPct val="30000"/>
        </a:spcBef>
        <a:spcAft>
          <a:spcPct val="0"/>
        </a:spcAft>
        <a:buSzPct val="100000"/>
        <a:buChar char="•"/>
        <a:defRPr sz="1600">
          <a:solidFill>
            <a:srgbClr val="FFFFFF"/>
          </a:solidFill>
          <a:latin typeface="+mn-lt"/>
          <a:ea typeface="ＭＳ Ｐゴシック" pitchFamily="-111" charset="-128"/>
        </a:defRPr>
      </a:lvl8pPr>
      <a:lvl9pPr marL="3829050" indent="-171450" algn="l" rtl="0" eaLnBrk="0" fontAlgn="base" hangingPunct="0">
        <a:lnSpc>
          <a:spcPct val="90000"/>
        </a:lnSpc>
        <a:spcBef>
          <a:spcPct val="30000"/>
        </a:spcBef>
        <a:spcAft>
          <a:spcPct val="0"/>
        </a:spcAft>
        <a:buSzPct val="100000"/>
        <a:buChar char="•"/>
        <a:defRPr sz="1600">
          <a:solidFill>
            <a:srgbClr val="FFFFFF"/>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9.xml.rels><?xml version="1.0" encoding="UTF-8" standalone="yes"?>
<Relationships xmlns="http://schemas.openxmlformats.org/package/2006/relationships"><Relationship Id="rId3" Type="http://schemas.openxmlformats.org/officeDocument/2006/relationships/hyperlink" Target="http://eu.flukecal.com/9190A-Launch-EU"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8450" y="1968500"/>
            <a:ext cx="7359650" cy="939800"/>
          </a:xfrm>
        </p:spPr>
        <p:txBody>
          <a:bodyPr anchor="ctr"/>
          <a:lstStyle/>
          <a:p>
            <a:pPr marL="1143000" indent="-1143000"/>
            <a:r>
              <a:rPr lang="en-US" sz="2800" dirty="0" smtClean="0"/>
              <a:t>9190A Ultra-Cool Field Metrology Well</a:t>
            </a:r>
            <a:endParaRPr lang="en-US" sz="2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911" y="3372803"/>
            <a:ext cx="5011917" cy="323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6879893"/>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494"/>
          <a:stretch/>
        </p:blipFill>
        <p:spPr bwMode="auto">
          <a:xfrm>
            <a:off x="3860799" y="1172088"/>
            <a:ext cx="362902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US" dirty="0" smtClean="0"/>
              <a:t>9190A Product Overview </a:t>
            </a:r>
            <a:endParaRPr lang="en-US" dirty="0"/>
          </a:p>
        </p:txBody>
      </p:sp>
      <p:pic>
        <p:nvPicPr>
          <p:cNvPr id="614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6115"/>
          <a:stretch/>
        </p:blipFill>
        <p:spPr bwMode="auto">
          <a:xfrm>
            <a:off x="436891" y="1172088"/>
            <a:ext cx="2562225" cy="4694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Line Callout 1 6"/>
          <p:cNvSpPr/>
          <p:nvPr/>
        </p:nvSpPr>
        <p:spPr bwMode="auto">
          <a:xfrm>
            <a:off x="3261355" y="4181523"/>
            <a:ext cx="3139445" cy="830997"/>
          </a:xfrm>
          <a:prstGeom prst="borderCallout1">
            <a:avLst>
              <a:gd name="adj1" fmla="val 49329"/>
              <a:gd name="adj2" fmla="val -459"/>
              <a:gd name="adj3" fmla="val 78266"/>
              <a:gd name="adj4" fmla="val -59451"/>
            </a:avLst>
          </a:prstGeom>
          <a:noFill/>
          <a:ln w="12700" cap="flat" cmpd="sng" algn="ctr">
            <a:solidFill>
              <a:srgbClr val="08080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sz="1600" dirty="0" smtClean="0"/>
              <a:t>Standard PC Interface</a:t>
            </a:r>
            <a:endParaRPr lang="en-US" sz="1600" b="0" dirty="0" smtClean="0"/>
          </a:p>
          <a:p>
            <a:pPr marL="285750" indent="-285750">
              <a:buFont typeface="Arial" pitchFamily="34" charset="0"/>
              <a:buChar char="•"/>
            </a:pPr>
            <a:r>
              <a:rPr kumimoji="0" lang="en-US" sz="1600" b="0" i="0" u="none" strike="noStrike" cap="none" normalizeH="0" baseline="0" dirty="0" smtClean="0">
                <a:ln>
                  <a:noFill/>
                </a:ln>
                <a:solidFill>
                  <a:schemeClr val="tx1"/>
                </a:solidFill>
                <a:effectLst/>
                <a:latin typeface="Arial" pitchFamily="-111" charset="0"/>
              </a:rPr>
              <a:t>RS-232 (9-pin)</a:t>
            </a:r>
            <a:r>
              <a:rPr kumimoji="0" lang="en-US" sz="1600" b="0" i="0" u="none" strike="noStrike" cap="none" normalizeH="0" dirty="0" smtClean="0">
                <a:ln>
                  <a:noFill/>
                </a:ln>
                <a:solidFill>
                  <a:schemeClr val="tx1"/>
                </a:solidFill>
                <a:effectLst/>
                <a:latin typeface="Arial" pitchFamily="-111" charset="0"/>
              </a:rPr>
              <a:t> </a:t>
            </a:r>
            <a:endParaRPr kumimoji="0" lang="en-US" sz="1600" b="0" i="0" u="none" strike="noStrike" cap="none" normalizeH="0" baseline="0" dirty="0" smtClean="0">
              <a:ln>
                <a:noFill/>
              </a:ln>
              <a:solidFill>
                <a:schemeClr val="tx1"/>
              </a:solidFill>
              <a:effectLst/>
              <a:latin typeface="Arial" pitchFamily="-111" charset="0"/>
            </a:endParaRPr>
          </a:p>
          <a:p>
            <a:pPr marL="285750" indent="-285750">
              <a:buFont typeface="Arial" pitchFamily="34" charset="0"/>
              <a:buChar char="•"/>
            </a:pPr>
            <a:r>
              <a:rPr kumimoji="0" lang="en-US" sz="1600" b="0" i="0" u="none" strike="noStrike" cap="none" normalizeH="0" baseline="0" dirty="0" smtClean="0">
                <a:ln>
                  <a:noFill/>
                </a:ln>
                <a:solidFill>
                  <a:schemeClr val="tx1"/>
                </a:solidFill>
                <a:effectLst/>
                <a:latin typeface="Arial" pitchFamily="-111" charset="0"/>
              </a:rPr>
              <a:t>USB</a:t>
            </a:r>
            <a:r>
              <a:rPr lang="en-US" sz="1600" b="0" dirty="0">
                <a:latin typeface="Arial" pitchFamily="-111" charset="0"/>
              </a:rPr>
              <a:t> </a:t>
            </a:r>
            <a:r>
              <a:rPr lang="en-US" sz="1600" b="0" dirty="0" smtClean="0">
                <a:latin typeface="Arial" pitchFamily="-111" charset="0"/>
              </a:rPr>
              <a:t>serial connector</a:t>
            </a:r>
            <a:endParaRPr kumimoji="0" lang="en-US" sz="1600" b="0" i="0" u="none" strike="noStrike" cap="none" normalizeH="0" baseline="0" dirty="0">
              <a:ln>
                <a:noFill/>
              </a:ln>
              <a:solidFill>
                <a:schemeClr val="tx1"/>
              </a:solidFill>
              <a:effectLst/>
              <a:latin typeface="Arial" pitchFamily="-111" charset="0"/>
            </a:endParaRPr>
          </a:p>
        </p:txBody>
      </p:sp>
      <p:sp>
        <p:nvSpPr>
          <p:cNvPr id="10" name="Line Callout 1 9"/>
          <p:cNvSpPr/>
          <p:nvPr/>
        </p:nvSpPr>
        <p:spPr bwMode="auto">
          <a:xfrm>
            <a:off x="3261355" y="5124946"/>
            <a:ext cx="3139445" cy="1077218"/>
          </a:xfrm>
          <a:prstGeom prst="borderCallout1">
            <a:avLst>
              <a:gd name="adj1" fmla="val 49329"/>
              <a:gd name="adj2" fmla="val -459"/>
              <a:gd name="adj3" fmla="val -2682"/>
              <a:gd name="adj4" fmla="val -31467"/>
            </a:avLst>
          </a:prstGeom>
          <a:noFill/>
          <a:ln w="12700" cap="flat" cmpd="sng" algn="ctr">
            <a:solidFill>
              <a:srgbClr val="08080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sz="1600" dirty="0" smtClean="0"/>
              <a:t>Power Entry Module</a:t>
            </a:r>
          </a:p>
          <a:p>
            <a:pPr marL="285750" indent="-285750">
              <a:buFont typeface="Arial" pitchFamily="34" charset="0"/>
              <a:buChar char="•"/>
            </a:pPr>
            <a:r>
              <a:rPr kumimoji="0" lang="en-US" sz="1600" b="0" i="0" u="none" strike="noStrike" cap="none" normalizeH="0" baseline="0" dirty="0" smtClean="0">
                <a:ln>
                  <a:noFill/>
                </a:ln>
                <a:solidFill>
                  <a:schemeClr val="tx1"/>
                </a:solidFill>
                <a:effectLst/>
                <a:latin typeface="Arial" pitchFamily="-111" charset="0"/>
              </a:rPr>
              <a:t>Mains power cord</a:t>
            </a:r>
            <a:r>
              <a:rPr kumimoji="0" lang="en-US" sz="1600" b="0" i="0" u="none" strike="noStrike" cap="none" normalizeH="0" dirty="0" smtClean="0">
                <a:ln>
                  <a:noFill/>
                </a:ln>
                <a:solidFill>
                  <a:schemeClr val="tx1"/>
                </a:solidFill>
                <a:effectLst/>
                <a:latin typeface="Arial" pitchFamily="-111" charset="0"/>
              </a:rPr>
              <a:t> receptacle</a:t>
            </a:r>
          </a:p>
          <a:p>
            <a:pPr marL="285750" indent="-285750">
              <a:buFont typeface="Arial" pitchFamily="34" charset="0"/>
              <a:buChar char="•"/>
            </a:pPr>
            <a:r>
              <a:rPr lang="en-US" sz="1600" b="0" dirty="0" smtClean="0">
                <a:latin typeface="Arial" pitchFamily="-111" charset="0"/>
              </a:rPr>
              <a:t>Power switch</a:t>
            </a:r>
            <a:endParaRPr kumimoji="0" lang="en-US" sz="1600" b="0" i="0" u="none" strike="noStrike" cap="none" normalizeH="0" dirty="0" smtClean="0">
              <a:ln>
                <a:noFill/>
              </a:ln>
              <a:solidFill>
                <a:schemeClr val="tx1"/>
              </a:solidFill>
              <a:effectLst/>
              <a:latin typeface="Arial" pitchFamily="-111" charset="0"/>
            </a:endParaRPr>
          </a:p>
          <a:p>
            <a:pPr marL="285750" indent="-285750">
              <a:buFont typeface="Arial" pitchFamily="34" charset="0"/>
              <a:buChar char="•"/>
            </a:pPr>
            <a:r>
              <a:rPr lang="en-US" sz="1600" b="0" baseline="0" dirty="0" smtClean="0">
                <a:latin typeface="Arial" pitchFamily="-111" charset="0"/>
              </a:rPr>
              <a:t>System</a:t>
            </a:r>
            <a:r>
              <a:rPr lang="en-US" sz="1600" b="0" dirty="0" smtClean="0">
                <a:latin typeface="Arial" pitchFamily="-111" charset="0"/>
              </a:rPr>
              <a:t> fuses</a:t>
            </a:r>
            <a:endParaRPr kumimoji="0" lang="en-US" sz="1600" b="0" i="0" u="none" strike="noStrike" cap="none" normalizeH="0" baseline="0" dirty="0">
              <a:ln>
                <a:noFill/>
              </a:ln>
              <a:solidFill>
                <a:schemeClr val="tx1"/>
              </a:solidFill>
              <a:effectLst/>
              <a:latin typeface="Arial" pitchFamily="-111" charset="0"/>
            </a:endParaRPr>
          </a:p>
        </p:txBody>
      </p:sp>
      <p:sp>
        <p:nvSpPr>
          <p:cNvPr id="18" name="Line Callout 1 17"/>
          <p:cNvSpPr/>
          <p:nvPr/>
        </p:nvSpPr>
        <p:spPr bwMode="auto">
          <a:xfrm>
            <a:off x="6400800" y="3028511"/>
            <a:ext cx="2466345" cy="338554"/>
          </a:xfrm>
          <a:prstGeom prst="borderCallout1">
            <a:avLst>
              <a:gd name="adj1" fmla="val 563"/>
              <a:gd name="adj2" fmla="val 51549"/>
              <a:gd name="adj3" fmla="val -420510"/>
              <a:gd name="adj4" fmla="val -14359"/>
            </a:avLst>
          </a:prstGeom>
          <a:noFill/>
          <a:ln w="12700" cap="flat" cmpd="sng" algn="ctr">
            <a:solidFill>
              <a:srgbClr val="08080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sz="1600" dirty="0" smtClean="0"/>
              <a:t>Dedicated set point key</a:t>
            </a:r>
            <a:endParaRPr kumimoji="0" lang="en-US" sz="1600" b="0" i="0" u="none" strike="noStrike" cap="none" normalizeH="0" baseline="0" dirty="0">
              <a:ln>
                <a:noFill/>
              </a:ln>
              <a:solidFill>
                <a:schemeClr val="tx1"/>
              </a:solidFill>
              <a:effectLst/>
              <a:latin typeface="Arial" pitchFamily="-111" charset="0"/>
            </a:endParaRPr>
          </a:p>
        </p:txBody>
      </p:sp>
      <p:sp>
        <p:nvSpPr>
          <p:cNvPr id="19" name="Line Callout 1 18"/>
          <p:cNvSpPr/>
          <p:nvPr/>
        </p:nvSpPr>
        <p:spPr bwMode="auto">
          <a:xfrm>
            <a:off x="3708400" y="3038477"/>
            <a:ext cx="2466345" cy="338554"/>
          </a:xfrm>
          <a:prstGeom prst="borderCallout1">
            <a:avLst>
              <a:gd name="adj1" fmla="val -6940"/>
              <a:gd name="adj2" fmla="val 47945"/>
              <a:gd name="adj3" fmla="val -337983"/>
              <a:gd name="adj4" fmla="val 84642"/>
            </a:avLst>
          </a:prstGeom>
          <a:noFill/>
          <a:ln w="12700" cap="flat" cmpd="sng" algn="ctr">
            <a:solidFill>
              <a:srgbClr val="08080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sz="1600" dirty="0" smtClean="0"/>
              <a:t>Toggle between ºC / ºF</a:t>
            </a:r>
            <a:endParaRPr kumimoji="0" lang="en-US" sz="1600" b="0" i="0" u="none" strike="noStrike" cap="none" normalizeH="0" baseline="0" dirty="0">
              <a:ln>
                <a:noFill/>
              </a:ln>
              <a:solidFill>
                <a:schemeClr val="tx1"/>
              </a:solidFill>
              <a:effectLst/>
              <a:latin typeface="Arial" pitchFamily="-111" charset="0"/>
            </a:endParaRPr>
          </a:p>
        </p:txBody>
      </p:sp>
    </p:spTree>
    <p:extLst>
      <p:ext uri="{BB962C8B-B14F-4D97-AF65-F5344CB8AC3E}">
        <p14:creationId xmlns:p14="http://schemas.microsoft.com/office/powerpoint/2010/main" val="2594972973"/>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7223" y="175340"/>
            <a:ext cx="6654800" cy="660400"/>
          </a:xfrm>
        </p:spPr>
        <p:txBody>
          <a:bodyPr/>
          <a:lstStyle/>
          <a:p>
            <a:r>
              <a:rPr lang="en-US" dirty="0" smtClean="0"/>
              <a:t>9190A Workload</a:t>
            </a:r>
            <a:endParaRPr lang="en-US" dirty="0"/>
          </a:p>
        </p:txBody>
      </p:sp>
      <p:pic>
        <p:nvPicPr>
          <p:cNvPr id="3252" name="Picture 1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023" y="4594103"/>
            <a:ext cx="1431965" cy="1151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357223" y="1181077"/>
            <a:ext cx="6124466" cy="3862596"/>
          </a:xfrm>
          <a:prstGeom prst="rect">
            <a:avLst/>
          </a:prstGeom>
        </p:spPr>
        <p:txBody>
          <a:bodyPr wrap="square">
            <a:spAutoFit/>
          </a:bodyPr>
          <a:lstStyle/>
          <a:p>
            <a:pPr marL="342900" indent="-342900">
              <a:spcAft>
                <a:spcPts val="600"/>
              </a:spcAft>
              <a:buFont typeface="Arial" pitchFamily="34" charset="0"/>
              <a:buChar char="•"/>
            </a:pPr>
            <a:r>
              <a:rPr lang="en-US" dirty="0" smtClean="0"/>
              <a:t>Industrial RTDs/PRTs </a:t>
            </a:r>
          </a:p>
          <a:p>
            <a:pPr marL="342900" indent="-342900">
              <a:spcAft>
                <a:spcPts val="600"/>
              </a:spcAft>
              <a:buFont typeface="Arial" pitchFamily="34" charset="0"/>
              <a:buChar char="•"/>
            </a:pPr>
            <a:r>
              <a:rPr lang="en-US" dirty="0" smtClean="0"/>
              <a:t>Freezer probes</a:t>
            </a:r>
          </a:p>
          <a:p>
            <a:pPr marL="342900" indent="-342900">
              <a:spcAft>
                <a:spcPts val="600"/>
              </a:spcAft>
              <a:buFont typeface="Arial" pitchFamily="34" charset="0"/>
              <a:buChar char="•"/>
            </a:pPr>
            <a:r>
              <a:rPr lang="en-US" dirty="0" smtClean="0"/>
              <a:t>Thermocouples</a:t>
            </a:r>
            <a:r>
              <a:rPr lang="en-US" b="0" dirty="0" smtClean="0"/>
              <a:t> (common types: T, N, E &amp; J)</a:t>
            </a:r>
            <a:endParaRPr lang="en-US" dirty="0" smtClean="0"/>
          </a:p>
          <a:p>
            <a:pPr marL="342900" indent="-342900">
              <a:spcAft>
                <a:spcPts val="600"/>
              </a:spcAft>
              <a:buFont typeface="Arial" pitchFamily="34" charset="0"/>
              <a:buChar char="•"/>
            </a:pPr>
            <a:r>
              <a:rPr lang="en-US" dirty="0" smtClean="0"/>
              <a:t>Temperature transmitters</a:t>
            </a:r>
          </a:p>
          <a:p>
            <a:pPr marL="342900" indent="-342900">
              <a:spcAft>
                <a:spcPts val="600"/>
              </a:spcAft>
              <a:buFont typeface="Arial" pitchFamily="34" charset="0"/>
              <a:buChar char="•"/>
            </a:pPr>
            <a:r>
              <a:rPr lang="en-US" dirty="0" smtClean="0"/>
              <a:t>Digital thermometers</a:t>
            </a:r>
          </a:p>
          <a:p>
            <a:pPr marL="342900" indent="-342900">
              <a:spcAft>
                <a:spcPts val="600"/>
              </a:spcAft>
              <a:buFont typeface="Arial" pitchFamily="34" charset="0"/>
              <a:buChar char="•"/>
            </a:pPr>
            <a:r>
              <a:rPr lang="en-US" dirty="0" smtClean="0"/>
              <a:t>Dial thermometers</a:t>
            </a:r>
          </a:p>
          <a:p>
            <a:pPr marL="342900" indent="-342900">
              <a:spcAft>
                <a:spcPts val="600"/>
              </a:spcAft>
              <a:buFont typeface="Arial" pitchFamily="34" charset="0"/>
              <a:buChar char="•"/>
            </a:pPr>
            <a:r>
              <a:rPr lang="en-US" dirty="0" smtClean="0"/>
              <a:t>Food thermometers</a:t>
            </a:r>
          </a:p>
          <a:p>
            <a:pPr marL="342900" indent="-342900">
              <a:spcAft>
                <a:spcPts val="600"/>
              </a:spcAft>
              <a:buFont typeface="Arial" pitchFamily="34" charset="0"/>
              <a:buChar char="•"/>
            </a:pPr>
            <a:r>
              <a:rPr lang="en-US" dirty="0" smtClean="0"/>
              <a:t>Sanitary sensors</a:t>
            </a:r>
          </a:p>
          <a:p>
            <a:pPr marL="342900" indent="-342900">
              <a:spcAft>
                <a:spcPts val="600"/>
              </a:spcAft>
              <a:buFont typeface="Arial" pitchFamily="34" charset="0"/>
              <a:buChar char="•"/>
            </a:pPr>
            <a:r>
              <a:rPr lang="en-US" dirty="0" smtClean="0"/>
              <a:t>Mercury thermometers </a:t>
            </a:r>
            <a:r>
              <a:rPr lang="en-US" b="0" dirty="0" smtClean="0"/>
              <a:t>(less common)</a:t>
            </a:r>
          </a:p>
          <a:p>
            <a:pPr marL="342900" indent="-342900">
              <a:spcAft>
                <a:spcPts val="600"/>
              </a:spcAft>
              <a:buFont typeface="Arial" pitchFamily="34" charset="0"/>
              <a:buChar char="•"/>
            </a:pPr>
            <a:r>
              <a:rPr lang="en-US" dirty="0" smtClean="0"/>
              <a:t>Downhole thermometer</a:t>
            </a:r>
            <a:endParaRPr lang="en-US" dirty="0"/>
          </a:p>
        </p:txBody>
      </p:sp>
      <p:pic>
        <p:nvPicPr>
          <p:cNvPr id="3257" name="Picture 1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6515" y="955022"/>
            <a:ext cx="2639778" cy="1664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58" name="Picture 1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7006" y="2619928"/>
            <a:ext cx="1109665" cy="1924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59" name="Picture 187"/>
          <p:cNvPicPr>
            <a:picLocks noChangeAspect="1" noChangeArrowheads="1"/>
          </p:cNvPicPr>
          <p:nvPr/>
        </p:nvPicPr>
        <p:blipFill rotWithShape="1">
          <a:blip r:embed="rId6">
            <a:extLst>
              <a:ext uri="{28A0092B-C50C-407E-A947-70E740481C1C}">
                <a14:useLocalDpi xmlns:a14="http://schemas.microsoft.com/office/drawing/2010/main" val="0"/>
              </a:ext>
            </a:extLst>
          </a:blip>
          <a:srcRect b="5933"/>
          <a:stretch/>
        </p:blipFill>
        <p:spPr bwMode="auto">
          <a:xfrm>
            <a:off x="7393969" y="4110130"/>
            <a:ext cx="1750031" cy="1537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54" name="Picture 182"/>
          <p:cNvPicPr>
            <a:picLocks noChangeAspect="1" noChangeArrowheads="1"/>
          </p:cNvPicPr>
          <p:nvPr/>
        </p:nvPicPr>
        <p:blipFill rotWithShape="1">
          <a:blip r:embed="rId7">
            <a:extLst>
              <a:ext uri="{28A0092B-C50C-407E-A947-70E740481C1C}">
                <a14:useLocalDpi xmlns:a14="http://schemas.microsoft.com/office/drawing/2010/main" val="0"/>
              </a:ext>
            </a:extLst>
          </a:blip>
          <a:srcRect r="8323"/>
          <a:stretch/>
        </p:blipFill>
        <p:spPr bwMode="auto">
          <a:xfrm>
            <a:off x="6672193" y="4149939"/>
            <a:ext cx="1086760" cy="1497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50" name="Picture 1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3984" y="2534531"/>
            <a:ext cx="1200565" cy="1586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4498726"/>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1763" y="125233"/>
            <a:ext cx="6717086" cy="660400"/>
          </a:xfrm>
          <a:effectLst>
            <a:outerShdw blurRad="165100" dist="38100" dir="3900000">
              <a:srgbClr val="000000">
                <a:alpha val="40000"/>
              </a:srgbClr>
            </a:outerShdw>
          </a:effectLst>
        </p:spPr>
        <p:txBody>
          <a:bodyPr>
            <a:normAutofit/>
          </a:bodyPr>
          <a:lstStyle/>
          <a:p>
            <a:pPr eaLnBrk="1" hangingPunct="1">
              <a:defRPr/>
            </a:pPr>
            <a:r>
              <a:rPr lang="en-GB" dirty="0" smtClean="0"/>
              <a:t>9190A Features</a:t>
            </a:r>
            <a:endParaRPr lang="en-GB" dirty="0"/>
          </a:p>
        </p:txBody>
      </p:sp>
      <p:sp>
        <p:nvSpPr>
          <p:cNvPr id="2" name="TextBox 1"/>
          <p:cNvSpPr txBox="1"/>
          <p:nvPr/>
        </p:nvSpPr>
        <p:spPr>
          <a:xfrm>
            <a:off x="423082" y="1206635"/>
            <a:ext cx="7410734" cy="4401205"/>
          </a:xfrm>
          <a:prstGeom prst="rect">
            <a:avLst/>
          </a:prstGeom>
          <a:noFill/>
        </p:spPr>
        <p:txBody>
          <a:bodyPr wrap="square" rtlCol="0">
            <a:spAutoFit/>
          </a:bodyPr>
          <a:lstStyle/>
          <a:p>
            <a:pPr>
              <a:spcBef>
                <a:spcPts val="0"/>
              </a:spcBef>
              <a:spcAft>
                <a:spcPts val="600"/>
              </a:spcAft>
            </a:pPr>
            <a:r>
              <a:rPr lang="en-US" dirty="0" smtClean="0"/>
              <a:t>Reference sensor control </a:t>
            </a:r>
            <a:r>
              <a:rPr lang="en-US" b="0" dirty="0" smtClean="0"/>
              <a:t>(–P version only)</a:t>
            </a:r>
          </a:p>
          <a:p>
            <a:pPr marL="342900" indent="-342900">
              <a:spcAft>
                <a:spcPts val="600"/>
              </a:spcAft>
              <a:buFont typeface="Arial" pitchFamily="34" charset="0"/>
              <a:buChar char="•"/>
            </a:pPr>
            <a:r>
              <a:rPr lang="en-US" b="0" dirty="0" smtClean="0"/>
              <a:t>Setpoint temperature control can be passed from the internal sensor to an external reference PRT connected to the Reference Probe input</a:t>
            </a:r>
          </a:p>
          <a:p>
            <a:pPr marL="342900" indent="-342900">
              <a:spcAft>
                <a:spcPts val="600"/>
              </a:spcAft>
              <a:buFont typeface="Arial" pitchFamily="34" charset="0"/>
              <a:buChar char="•"/>
            </a:pPr>
            <a:r>
              <a:rPr lang="en-US" b="0" dirty="0" smtClean="0"/>
              <a:t>The 9190A controls the well temperature based on its measurement and position inside the well </a:t>
            </a:r>
          </a:p>
          <a:p>
            <a:pPr marL="342900" indent="-342900">
              <a:spcAft>
                <a:spcPts val="600"/>
              </a:spcAft>
              <a:buFont typeface="Arial" pitchFamily="34" charset="0"/>
              <a:buChar char="•"/>
            </a:pPr>
            <a:r>
              <a:rPr lang="en-US" b="0" dirty="0" smtClean="0"/>
              <a:t>This feature can minimize the effects of the axial gradient when the reference/control PRT is aligned with sensors that don’t reach the bottom of the well</a:t>
            </a:r>
          </a:p>
          <a:p>
            <a:r>
              <a:rPr lang="en-US" dirty="0" smtClean="0"/>
              <a:t>Dual heater zone</a:t>
            </a:r>
          </a:p>
          <a:p>
            <a:pPr marL="342900" indent="-342900">
              <a:buFont typeface="Arial" pitchFamily="34" charset="0"/>
              <a:buChar char="•"/>
            </a:pPr>
            <a:r>
              <a:rPr lang="en-US" b="0" dirty="0" smtClean="0"/>
              <a:t>Active heater zone control compensates for differential temperatures between zones  </a:t>
            </a:r>
          </a:p>
          <a:p>
            <a:pPr marL="342900" indent="-342900">
              <a:buFont typeface="Arial" pitchFamily="34" charset="0"/>
              <a:buChar char="•"/>
            </a:pPr>
            <a:r>
              <a:rPr lang="en-US" b="0" dirty="0" smtClean="0"/>
              <a:t>Minimizes axial temperature gradients</a:t>
            </a:r>
          </a:p>
        </p:txBody>
      </p:sp>
    </p:spTree>
    <p:extLst>
      <p:ext uri="{BB962C8B-B14F-4D97-AF65-F5344CB8AC3E}">
        <p14:creationId xmlns:p14="http://schemas.microsoft.com/office/powerpoint/2010/main" val="282062061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14399" y="101379"/>
            <a:ext cx="6510351" cy="660400"/>
          </a:xfrm>
          <a:effectLst>
            <a:outerShdw blurRad="165100" dist="38100" dir="3900000">
              <a:srgbClr val="000000">
                <a:alpha val="40000"/>
              </a:srgbClr>
            </a:outerShdw>
          </a:effectLst>
        </p:spPr>
        <p:txBody>
          <a:bodyPr>
            <a:normAutofit/>
          </a:bodyPr>
          <a:lstStyle/>
          <a:p>
            <a:pPr eaLnBrk="1" hangingPunct="1">
              <a:defRPr/>
            </a:pPr>
            <a:r>
              <a:rPr lang="en-GB" dirty="0" smtClean="0"/>
              <a:t>9190A Features</a:t>
            </a:r>
            <a:endParaRPr lang="en-GB" dirty="0"/>
          </a:p>
        </p:txBody>
      </p:sp>
      <p:sp>
        <p:nvSpPr>
          <p:cNvPr id="3" name="Rectangle 2"/>
          <p:cNvSpPr/>
          <p:nvPr/>
        </p:nvSpPr>
        <p:spPr>
          <a:xfrm>
            <a:off x="593676" y="1406268"/>
            <a:ext cx="7526741" cy="4093428"/>
          </a:xfrm>
          <a:prstGeom prst="rect">
            <a:avLst/>
          </a:prstGeom>
        </p:spPr>
        <p:txBody>
          <a:bodyPr wrap="square">
            <a:spAutoFit/>
          </a:bodyPr>
          <a:lstStyle/>
          <a:p>
            <a:r>
              <a:rPr lang="en-US" dirty="0"/>
              <a:t>Ramp &amp; </a:t>
            </a:r>
            <a:r>
              <a:rPr lang="en-US" dirty="0" smtClean="0"/>
              <a:t>Soak</a:t>
            </a:r>
            <a:r>
              <a:rPr lang="en-US" b="0" dirty="0" smtClean="0"/>
              <a:t> – allows user to define up to 8 setpoint temperatures and automatically ramp to and “soak” at each setpoint temperature.</a:t>
            </a:r>
          </a:p>
          <a:p>
            <a:pPr marL="342900" indent="-342900">
              <a:buFont typeface="Arial" pitchFamily="34" charset="0"/>
              <a:buChar char="•"/>
            </a:pPr>
            <a:r>
              <a:rPr lang="en-US" b="0" dirty="0" smtClean="0"/>
              <a:t>No. Setpoints – select the number of setpoints (up to eight)</a:t>
            </a:r>
          </a:p>
          <a:p>
            <a:pPr marL="342900" indent="-342900">
              <a:buFont typeface="Arial" pitchFamily="34" charset="0"/>
              <a:buChar char="•"/>
            </a:pPr>
            <a:r>
              <a:rPr lang="en-US" b="0" dirty="0" smtClean="0"/>
              <a:t>Soak Time – select the soak time duration in minutes after the well temperature settles within a user-specified Stability Limit</a:t>
            </a:r>
          </a:p>
          <a:p>
            <a:pPr marL="342900" indent="-342900">
              <a:buFont typeface="Arial" pitchFamily="34" charset="0"/>
              <a:buChar char="•"/>
            </a:pPr>
            <a:r>
              <a:rPr lang="en-US" b="0" dirty="0" smtClean="0"/>
              <a:t>No. of Cycles – the number of cycles that the program is repeated</a:t>
            </a:r>
          </a:p>
          <a:p>
            <a:pPr marL="342900" indent="-342900">
              <a:buFont typeface="Arial" pitchFamily="34" charset="0"/>
              <a:buChar char="•"/>
            </a:pPr>
            <a:r>
              <a:rPr lang="en-US" b="0" dirty="0" smtClean="0"/>
              <a:t>Direction – controls </a:t>
            </a:r>
            <a:r>
              <a:rPr lang="en-US" b="0" dirty="0"/>
              <a:t>whether the </a:t>
            </a:r>
            <a:r>
              <a:rPr lang="en-US" b="0" dirty="0" smtClean="0"/>
              <a:t>setpoints are </a:t>
            </a:r>
            <a:r>
              <a:rPr lang="en-US" b="0" dirty="0"/>
              <a:t>sequenced in one direction </a:t>
            </a:r>
            <a:r>
              <a:rPr lang="en-US" b="0" dirty="0" smtClean="0"/>
              <a:t>(ascending from </a:t>
            </a:r>
            <a:r>
              <a:rPr lang="en-US" b="0" dirty="0"/>
              <a:t>1 to 8) or in both directions </a:t>
            </a:r>
            <a:r>
              <a:rPr lang="en-US" b="0" dirty="0" smtClean="0"/>
              <a:t>(</a:t>
            </a:r>
            <a:r>
              <a:rPr lang="en-US" b="0" dirty="0"/>
              <a:t>ascending from 1 to 8 and then descending from 8 to </a:t>
            </a:r>
            <a:r>
              <a:rPr lang="en-US" b="0" dirty="0" smtClean="0"/>
              <a:t>1) before </a:t>
            </a:r>
            <a:r>
              <a:rPr lang="en-US" b="0" dirty="0"/>
              <a:t>the sequence is repeated.</a:t>
            </a:r>
            <a:r>
              <a:rPr lang="en-US" b="0" dirty="0" smtClean="0"/>
              <a:t>	</a:t>
            </a:r>
            <a:endParaRPr lang="en-US" dirty="0" smtClean="0"/>
          </a:p>
          <a:p>
            <a:endParaRPr lang="en-US" dirty="0"/>
          </a:p>
        </p:txBody>
      </p:sp>
      <p:grpSp>
        <p:nvGrpSpPr>
          <p:cNvPr id="5" name="Group 4"/>
          <p:cNvGrpSpPr/>
          <p:nvPr/>
        </p:nvGrpSpPr>
        <p:grpSpPr>
          <a:xfrm>
            <a:off x="3693624" y="4956770"/>
            <a:ext cx="5159375" cy="1212850"/>
            <a:chOff x="1473200" y="3721100"/>
            <a:chExt cx="5159375" cy="1212850"/>
          </a:xfrm>
        </p:grpSpPr>
        <p:sp>
          <p:nvSpPr>
            <p:cNvPr id="6" name="Freeform 5"/>
            <p:cNvSpPr>
              <a:spLocks/>
            </p:cNvSpPr>
            <p:nvPr/>
          </p:nvSpPr>
          <p:spPr bwMode="auto">
            <a:xfrm>
              <a:off x="1473200" y="3990975"/>
              <a:ext cx="5159375" cy="942975"/>
            </a:xfrm>
            <a:custGeom>
              <a:avLst/>
              <a:gdLst>
                <a:gd name="T0" fmla="*/ 0 w 303"/>
                <a:gd name="T1" fmla="*/ 51 h 51"/>
                <a:gd name="T2" fmla="*/ 59 w 303"/>
                <a:gd name="T3" fmla="*/ 51 h 51"/>
                <a:gd name="T4" fmla="*/ 86 w 303"/>
                <a:gd name="T5" fmla="*/ 32 h 51"/>
                <a:gd name="T6" fmla="*/ 145 w 303"/>
                <a:gd name="T7" fmla="*/ 32 h 51"/>
                <a:gd name="T8" fmla="*/ 175 w 303"/>
                <a:gd name="T9" fmla="*/ 0 h 51"/>
                <a:gd name="T10" fmla="*/ 217 w 303"/>
                <a:gd name="T11" fmla="*/ 0 h 51"/>
                <a:gd name="T12" fmla="*/ 246 w 303"/>
                <a:gd name="T13" fmla="*/ 50 h 51"/>
                <a:gd name="T14" fmla="*/ 303 w 303"/>
                <a:gd name="T15" fmla="*/ 5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51">
                  <a:moveTo>
                    <a:pt x="0" y="51"/>
                  </a:moveTo>
                  <a:lnTo>
                    <a:pt x="59" y="51"/>
                  </a:lnTo>
                  <a:lnTo>
                    <a:pt x="86" y="32"/>
                  </a:lnTo>
                  <a:lnTo>
                    <a:pt x="145" y="32"/>
                  </a:lnTo>
                  <a:lnTo>
                    <a:pt x="175" y="0"/>
                  </a:lnTo>
                  <a:lnTo>
                    <a:pt x="217" y="0"/>
                  </a:lnTo>
                  <a:lnTo>
                    <a:pt x="246" y="50"/>
                  </a:lnTo>
                  <a:lnTo>
                    <a:pt x="303" y="5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 name="Text Box 6"/>
            <p:cNvSpPr txBox="1">
              <a:spLocks noChangeArrowheads="1"/>
            </p:cNvSpPr>
            <p:nvPr/>
          </p:nvSpPr>
          <p:spPr bwMode="auto">
            <a:xfrm>
              <a:off x="2108200" y="4559300"/>
              <a:ext cx="7239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dirty="0"/>
                <a:t>Ramp</a:t>
              </a:r>
            </a:p>
          </p:txBody>
        </p:sp>
        <p:sp>
          <p:nvSpPr>
            <p:cNvPr id="8" name="Text Box 7"/>
            <p:cNvSpPr txBox="1">
              <a:spLocks noChangeArrowheads="1"/>
            </p:cNvSpPr>
            <p:nvPr/>
          </p:nvSpPr>
          <p:spPr bwMode="auto">
            <a:xfrm>
              <a:off x="3175000" y="4305300"/>
              <a:ext cx="10541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a:t>Soak</a:t>
              </a:r>
            </a:p>
          </p:txBody>
        </p:sp>
        <p:sp>
          <p:nvSpPr>
            <p:cNvPr id="9" name="Text Box 8"/>
            <p:cNvSpPr txBox="1">
              <a:spLocks noChangeArrowheads="1"/>
            </p:cNvSpPr>
            <p:nvPr/>
          </p:nvSpPr>
          <p:spPr bwMode="auto">
            <a:xfrm>
              <a:off x="3657600" y="4064000"/>
              <a:ext cx="7239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a:t>Ramp</a:t>
              </a:r>
            </a:p>
          </p:txBody>
        </p:sp>
        <p:sp>
          <p:nvSpPr>
            <p:cNvPr id="10" name="Text Box 9"/>
            <p:cNvSpPr txBox="1">
              <a:spLocks noChangeArrowheads="1"/>
            </p:cNvSpPr>
            <p:nvPr/>
          </p:nvSpPr>
          <p:spPr bwMode="auto">
            <a:xfrm>
              <a:off x="4495800" y="3721100"/>
              <a:ext cx="10541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a:t>Soak</a:t>
              </a:r>
            </a:p>
          </p:txBody>
        </p:sp>
      </p:grpSp>
    </p:spTree>
    <p:extLst>
      <p:ext uri="{BB962C8B-B14F-4D97-AF65-F5344CB8AC3E}">
        <p14:creationId xmlns:p14="http://schemas.microsoft.com/office/powerpoint/2010/main" val="219856882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341" y="4154016"/>
            <a:ext cx="2499674" cy="2026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idx="4294967295"/>
          </p:nvPr>
        </p:nvSpPr>
        <p:spPr>
          <a:xfrm>
            <a:off x="955340" y="77525"/>
            <a:ext cx="6461459" cy="660400"/>
          </a:xfrm>
          <a:effectLst>
            <a:outerShdw blurRad="165100" dist="38100" dir="3900000">
              <a:srgbClr val="000000">
                <a:alpha val="40000"/>
              </a:srgbClr>
            </a:outerShdw>
          </a:effectLst>
        </p:spPr>
        <p:txBody>
          <a:bodyPr>
            <a:normAutofit/>
          </a:bodyPr>
          <a:lstStyle/>
          <a:p>
            <a:pPr eaLnBrk="1" hangingPunct="1">
              <a:defRPr/>
            </a:pPr>
            <a:r>
              <a:rPr lang="en-GB" dirty="0" smtClean="0"/>
              <a:t>9190A Features</a:t>
            </a:r>
            <a:endParaRPr lang="en-GB" dirty="0"/>
          </a:p>
        </p:txBody>
      </p:sp>
      <p:sp>
        <p:nvSpPr>
          <p:cNvPr id="2" name="Rectangle 1"/>
          <p:cNvSpPr/>
          <p:nvPr/>
        </p:nvSpPr>
        <p:spPr>
          <a:xfrm>
            <a:off x="682387" y="1382286"/>
            <a:ext cx="7588155" cy="2785378"/>
          </a:xfrm>
          <a:prstGeom prst="rect">
            <a:avLst/>
          </a:prstGeom>
        </p:spPr>
        <p:txBody>
          <a:bodyPr wrap="square">
            <a:spAutoFit/>
          </a:bodyPr>
          <a:lstStyle/>
          <a:p>
            <a:r>
              <a:rPr lang="en-US" dirty="0"/>
              <a:t>Stability indicator</a:t>
            </a:r>
          </a:p>
          <a:p>
            <a:pPr marL="342900" indent="-342900">
              <a:spcAft>
                <a:spcPts val="600"/>
              </a:spcAft>
              <a:buFont typeface="Arial" pitchFamily="34" charset="0"/>
              <a:buChar char="•"/>
            </a:pPr>
            <a:r>
              <a:rPr lang="en-US" b="0" dirty="0"/>
              <a:t>Visually shows if the block temperature is stable and within the Stability Limits defined by the </a:t>
            </a:r>
            <a:r>
              <a:rPr lang="en-US" b="0" dirty="0" smtClean="0"/>
              <a:t>user</a:t>
            </a:r>
            <a:endParaRPr lang="en-US" b="0" dirty="0"/>
          </a:p>
          <a:p>
            <a:pPr marL="342900" indent="-342900">
              <a:spcAft>
                <a:spcPts val="600"/>
              </a:spcAft>
              <a:buFont typeface="Arial" pitchFamily="34" charset="0"/>
              <a:buChar char="•"/>
            </a:pPr>
            <a:r>
              <a:rPr lang="en-US" b="0" dirty="0"/>
              <a:t>When </a:t>
            </a:r>
            <a:r>
              <a:rPr lang="en-US" b="0" dirty="0" smtClean="0"/>
              <a:t>the well temperature is NOT within </a:t>
            </a:r>
            <a:r>
              <a:rPr lang="en-US" b="0" dirty="0"/>
              <a:t>the Stability Limits, the indicator shows </a:t>
            </a:r>
            <a:r>
              <a:rPr lang="en-US" b="0" dirty="0" smtClean="0"/>
              <a:t>as </a:t>
            </a:r>
            <a:r>
              <a:rPr lang="en-US" b="0" dirty="0"/>
              <a:t>a wavy </a:t>
            </a:r>
            <a:r>
              <a:rPr lang="en-US" b="0" dirty="0" smtClean="0"/>
              <a:t>line </a:t>
            </a:r>
            <a:endParaRPr lang="en-US" b="0" dirty="0"/>
          </a:p>
          <a:p>
            <a:pPr marL="342900" indent="-342900">
              <a:spcAft>
                <a:spcPts val="600"/>
              </a:spcAft>
              <a:buFont typeface="Arial" pitchFamily="34" charset="0"/>
              <a:buChar char="•"/>
            </a:pPr>
            <a:r>
              <a:rPr lang="en-US" b="0" dirty="0"/>
              <a:t>When the temperature is within the Stability Limits, the indicator shows as a flat </a:t>
            </a:r>
            <a:r>
              <a:rPr lang="en-US" b="0" dirty="0" smtClean="0"/>
              <a:t>line; indicating </a:t>
            </a:r>
            <a:r>
              <a:rPr lang="en-US" b="0" dirty="0"/>
              <a:t>that a measurement can be </a:t>
            </a:r>
            <a:r>
              <a:rPr lang="en-US" b="0" dirty="0" smtClean="0"/>
              <a:t>made</a:t>
            </a:r>
            <a:endParaRPr lang="en-US" b="0" dirty="0"/>
          </a:p>
        </p:txBody>
      </p:sp>
      <p:sp>
        <p:nvSpPr>
          <p:cNvPr id="12" name="Line Callout 1 11"/>
          <p:cNvSpPr/>
          <p:nvPr/>
        </p:nvSpPr>
        <p:spPr bwMode="auto">
          <a:xfrm>
            <a:off x="4634623" y="4567507"/>
            <a:ext cx="3139445" cy="1077218"/>
          </a:xfrm>
          <a:prstGeom prst="borderCallout1">
            <a:avLst>
              <a:gd name="adj1" fmla="val 49329"/>
              <a:gd name="adj2" fmla="val -459"/>
              <a:gd name="adj3" fmla="val 20268"/>
              <a:gd name="adj4" fmla="val -43367"/>
            </a:avLst>
          </a:prstGeom>
          <a:noFill/>
          <a:ln w="12700" cap="flat" cmpd="sng" algn="ctr">
            <a:solidFill>
              <a:srgbClr val="080808"/>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smtClean="0"/>
              <a:t>Stability Indicator </a:t>
            </a:r>
          </a:p>
          <a:p>
            <a:pPr marL="285750" indent="-285750">
              <a:buFont typeface="Arial" pitchFamily="34" charset="0"/>
              <a:buChar char="•"/>
            </a:pPr>
            <a:r>
              <a:rPr lang="en-US" sz="1600" b="0" dirty="0" smtClean="0"/>
              <a:t>Flat line indicates stable temperature within stability limits</a:t>
            </a:r>
          </a:p>
        </p:txBody>
      </p:sp>
    </p:spTree>
    <p:extLst>
      <p:ext uri="{BB962C8B-B14F-4D97-AF65-F5344CB8AC3E}">
        <p14:creationId xmlns:p14="http://schemas.microsoft.com/office/powerpoint/2010/main" val="397552654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33670" y="85476"/>
            <a:ext cx="6376496" cy="660400"/>
          </a:xfrm>
          <a:effectLst>
            <a:outerShdw blurRad="165100" dist="38100" dir="3900000">
              <a:srgbClr val="000000">
                <a:alpha val="40000"/>
              </a:srgbClr>
            </a:outerShdw>
          </a:effectLst>
        </p:spPr>
        <p:txBody>
          <a:bodyPr>
            <a:normAutofit/>
          </a:bodyPr>
          <a:lstStyle/>
          <a:p>
            <a:pPr eaLnBrk="1" hangingPunct="1">
              <a:defRPr/>
            </a:pPr>
            <a:r>
              <a:rPr lang="en-GB" dirty="0" smtClean="0"/>
              <a:t>9190A Features</a:t>
            </a:r>
            <a:endParaRPr lang="en-GB" dirty="0"/>
          </a:p>
        </p:txBody>
      </p:sp>
      <p:sp>
        <p:nvSpPr>
          <p:cNvPr id="2" name="TextBox 1"/>
          <p:cNvSpPr txBox="1"/>
          <p:nvPr/>
        </p:nvSpPr>
        <p:spPr>
          <a:xfrm>
            <a:off x="628366" y="3405323"/>
            <a:ext cx="6781800" cy="1015663"/>
          </a:xfrm>
          <a:prstGeom prst="rect">
            <a:avLst/>
          </a:prstGeom>
          <a:noFill/>
        </p:spPr>
        <p:txBody>
          <a:bodyPr wrap="square" rtlCol="0">
            <a:spAutoFit/>
          </a:bodyPr>
          <a:lstStyle/>
          <a:p>
            <a:r>
              <a:rPr lang="en-US" dirty="0" smtClean="0"/>
              <a:t>Ergonomics &amp; industrial design </a:t>
            </a:r>
          </a:p>
          <a:p>
            <a:pPr marL="342900" indent="-342900">
              <a:buFont typeface="Arial" pitchFamily="34" charset="0"/>
              <a:buChar char="•"/>
            </a:pPr>
            <a:r>
              <a:rPr lang="en-US" b="0" dirty="0" smtClean="0"/>
              <a:t>Two-handed carry</a:t>
            </a:r>
          </a:p>
          <a:p>
            <a:pPr marL="342900" indent="-342900">
              <a:buFont typeface="Arial" pitchFamily="34" charset="0"/>
              <a:buChar char="•"/>
            </a:pPr>
            <a:r>
              <a:rPr lang="en-US" b="0" dirty="0" smtClean="0"/>
              <a:t>Built-in handles on front and back</a:t>
            </a:r>
          </a:p>
        </p:txBody>
      </p:sp>
      <p:grpSp>
        <p:nvGrpSpPr>
          <p:cNvPr id="5" name="Group 4"/>
          <p:cNvGrpSpPr/>
          <p:nvPr/>
        </p:nvGrpSpPr>
        <p:grpSpPr>
          <a:xfrm>
            <a:off x="1813663" y="4599295"/>
            <a:ext cx="5785798" cy="1658580"/>
            <a:chOff x="774700" y="3905761"/>
            <a:chExt cx="6781800" cy="1944098"/>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846" y="4190410"/>
              <a:ext cx="2242830" cy="165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479" y="3905761"/>
              <a:ext cx="2202021" cy="194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700" y="3961631"/>
              <a:ext cx="1837118" cy="1888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Rectangle 5"/>
          <p:cNvSpPr/>
          <p:nvPr/>
        </p:nvSpPr>
        <p:spPr>
          <a:xfrm>
            <a:off x="628366" y="1065704"/>
            <a:ext cx="7550434" cy="2092881"/>
          </a:xfrm>
          <a:prstGeom prst="rect">
            <a:avLst/>
          </a:prstGeom>
        </p:spPr>
        <p:txBody>
          <a:bodyPr wrap="square">
            <a:spAutoFit/>
          </a:bodyPr>
          <a:lstStyle/>
          <a:p>
            <a:r>
              <a:rPr lang="en-US" dirty="0" smtClean="0"/>
              <a:t>Security levels</a:t>
            </a:r>
          </a:p>
          <a:p>
            <a:pPr marL="342900" indent="-342900">
              <a:spcAft>
                <a:spcPts val="600"/>
              </a:spcAft>
              <a:buFont typeface="Arial" pitchFamily="34" charset="0"/>
              <a:buChar char="•"/>
            </a:pPr>
            <a:r>
              <a:rPr lang="en-US" b="0" dirty="0"/>
              <a:t>The </a:t>
            </a:r>
            <a:r>
              <a:rPr lang="en-US" b="0" dirty="0" smtClean="0"/>
              <a:t>9190A has </a:t>
            </a:r>
            <a:r>
              <a:rPr lang="en-US" b="0" dirty="0"/>
              <a:t>two user-level access security levels (Low and High) to protect </a:t>
            </a:r>
            <a:r>
              <a:rPr lang="en-US" b="0" dirty="0" smtClean="0"/>
              <a:t>from undesired </a:t>
            </a:r>
            <a:r>
              <a:rPr lang="en-US" b="0" dirty="0"/>
              <a:t>changes to the </a:t>
            </a:r>
            <a:r>
              <a:rPr lang="en-US" b="0" dirty="0" smtClean="0"/>
              <a:t>settings</a:t>
            </a:r>
          </a:p>
          <a:p>
            <a:pPr marL="342900" indent="-342900">
              <a:spcAft>
                <a:spcPts val="600"/>
              </a:spcAft>
              <a:buFont typeface="Arial" pitchFamily="34" charset="0"/>
              <a:buChar char="•"/>
            </a:pPr>
            <a:r>
              <a:rPr lang="en-US" b="0" dirty="0" smtClean="0"/>
              <a:t>Low – protects </a:t>
            </a:r>
            <a:r>
              <a:rPr lang="en-US" b="0" dirty="0"/>
              <a:t>the specific metrological information and calibration information </a:t>
            </a:r>
            <a:r>
              <a:rPr lang="en-US" b="0" dirty="0" smtClean="0"/>
              <a:t>settings</a:t>
            </a:r>
          </a:p>
          <a:p>
            <a:pPr marL="342900" indent="-342900">
              <a:spcAft>
                <a:spcPts val="600"/>
              </a:spcAft>
              <a:buFont typeface="Arial" pitchFamily="34" charset="0"/>
              <a:buChar char="•"/>
            </a:pPr>
            <a:r>
              <a:rPr lang="en-US" b="0" dirty="0"/>
              <a:t>High – Protects all operating parameters</a:t>
            </a:r>
            <a:r>
              <a:rPr lang="en-US" b="0" dirty="0" smtClean="0"/>
              <a:t>.</a:t>
            </a:r>
          </a:p>
        </p:txBody>
      </p:sp>
    </p:spTree>
    <p:extLst>
      <p:ext uri="{BB962C8B-B14F-4D97-AF65-F5344CB8AC3E}">
        <p14:creationId xmlns:p14="http://schemas.microsoft.com/office/powerpoint/2010/main" val="339739377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91762" y="101379"/>
            <a:ext cx="6751183" cy="660400"/>
          </a:xfrm>
          <a:effectLst>
            <a:outerShdw blurRad="165100" dist="38100" dir="3900000">
              <a:srgbClr val="000000">
                <a:alpha val="40000"/>
              </a:srgbClr>
            </a:outerShdw>
          </a:effectLst>
        </p:spPr>
        <p:txBody>
          <a:bodyPr>
            <a:normAutofit/>
          </a:bodyPr>
          <a:lstStyle/>
          <a:p>
            <a:pPr eaLnBrk="1" hangingPunct="1">
              <a:defRPr/>
            </a:pPr>
            <a:r>
              <a:rPr lang="en-GB" dirty="0" smtClean="0"/>
              <a:t>9190A Stirling Cooler</a:t>
            </a:r>
            <a:endParaRPr lang="en-GB" dirty="0"/>
          </a:p>
        </p:txBody>
      </p:sp>
      <p:sp>
        <p:nvSpPr>
          <p:cNvPr id="6" name="TextBox 5"/>
          <p:cNvSpPr txBox="1">
            <a:spLocks noChangeArrowheads="1"/>
          </p:cNvSpPr>
          <p:nvPr/>
        </p:nvSpPr>
        <p:spPr bwMode="auto">
          <a:xfrm>
            <a:off x="774700" y="5736771"/>
            <a:ext cx="2971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r>
              <a:rPr lang="en-US" sz="1600" dirty="0"/>
              <a:t>Stirling Cooler Section View</a:t>
            </a:r>
          </a:p>
        </p:txBody>
      </p:sp>
      <p:pic>
        <p:nvPicPr>
          <p:cNvPr id="11" name="Picture 4" descr="FPSC S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1217612"/>
            <a:ext cx="3505200" cy="44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754880" y="1217613"/>
            <a:ext cx="3657600" cy="400110"/>
          </a:xfrm>
          <a:prstGeom prst="rect">
            <a:avLst/>
          </a:prstGeom>
          <a:noFill/>
        </p:spPr>
        <p:txBody>
          <a:bodyPr wrap="square" rtlCol="0">
            <a:spAutoFit/>
          </a:bodyPr>
          <a:lstStyle/>
          <a:p>
            <a:r>
              <a:rPr lang="en-US" dirty="0" smtClean="0"/>
              <a:t>Free Piston Stirling Cooler</a:t>
            </a:r>
            <a:endParaRPr lang="en-US" dirty="0"/>
          </a:p>
        </p:txBody>
      </p:sp>
      <p:sp>
        <p:nvSpPr>
          <p:cNvPr id="13" name="Rectangle 12"/>
          <p:cNvSpPr/>
          <p:nvPr/>
        </p:nvSpPr>
        <p:spPr>
          <a:xfrm>
            <a:off x="4222376" y="1641283"/>
            <a:ext cx="4921624" cy="4093428"/>
          </a:xfrm>
          <a:prstGeom prst="rect">
            <a:avLst/>
          </a:prstGeom>
        </p:spPr>
        <p:txBody>
          <a:bodyPr wrap="square">
            <a:spAutoFit/>
          </a:bodyPr>
          <a:lstStyle/>
          <a:p>
            <a:pPr marL="285750" indent="-285750">
              <a:spcAft>
                <a:spcPts val="600"/>
              </a:spcAft>
              <a:buFont typeface="Arial" pitchFamily="34" charset="0"/>
              <a:buChar char="•"/>
            </a:pPr>
            <a:r>
              <a:rPr lang="en-US" sz="1600" b="0" dirty="0"/>
              <a:t>The </a:t>
            </a:r>
            <a:r>
              <a:rPr lang="en-US" sz="1600" i="1" dirty="0"/>
              <a:t>piston</a:t>
            </a:r>
            <a:r>
              <a:rPr lang="en-US" sz="1600" b="0" dirty="0"/>
              <a:t> is fixed to a magnet that is driven by a linear motor at a frequency of around </a:t>
            </a:r>
            <a:r>
              <a:rPr lang="en-US" sz="1600" b="0" dirty="0" smtClean="0"/>
              <a:t>80Hz</a:t>
            </a:r>
          </a:p>
          <a:p>
            <a:pPr marL="285750" indent="-285750">
              <a:spcAft>
                <a:spcPts val="600"/>
              </a:spcAft>
              <a:buFont typeface="Arial" pitchFamily="34" charset="0"/>
              <a:buChar char="•"/>
            </a:pPr>
            <a:r>
              <a:rPr lang="en-US" sz="1600" b="0" dirty="0" smtClean="0"/>
              <a:t>The </a:t>
            </a:r>
            <a:r>
              <a:rPr lang="en-US" sz="1600" i="1" dirty="0"/>
              <a:t>displacer</a:t>
            </a:r>
            <a:r>
              <a:rPr lang="en-US" sz="1600" b="0" dirty="0"/>
              <a:t> is driven by the pressure differential, acting on the rod assembly, created by the piston motion and transmitted through the </a:t>
            </a:r>
            <a:r>
              <a:rPr lang="en-US" sz="1600" b="0" dirty="0" smtClean="0"/>
              <a:t>refrigerant </a:t>
            </a:r>
            <a:r>
              <a:rPr lang="en-US" sz="1600" b="0" dirty="0"/>
              <a:t>to maintain the displacer at a constant phase angle to the </a:t>
            </a:r>
            <a:r>
              <a:rPr lang="en-US" sz="1600" b="0" dirty="0" smtClean="0"/>
              <a:t>piston</a:t>
            </a:r>
          </a:p>
          <a:p>
            <a:pPr marL="285750" indent="-285750">
              <a:spcAft>
                <a:spcPts val="600"/>
              </a:spcAft>
              <a:buFont typeface="Arial" pitchFamily="34" charset="0"/>
              <a:buChar char="•"/>
            </a:pPr>
            <a:r>
              <a:rPr lang="en-US" sz="1600" b="0" dirty="0" smtClean="0"/>
              <a:t>This </a:t>
            </a:r>
            <a:r>
              <a:rPr lang="en-US" sz="1600" b="0" dirty="0"/>
              <a:t>piston action, repeatedly compresses and expands the </a:t>
            </a:r>
            <a:r>
              <a:rPr lang="en-US" sz="1600" b="0" dirty="0" smtClean="0"/>
              <a:t>refrigerant, </a:t>
            </a:r>
            <a:r>
              <a:rPr lang="en-US" sz="1600" b="0" dirty="0"/>
              <a:t>and creates a warm (compression) and a cool (expansion) space. </a:t>
            </a:r>
            <a:r>
              <a:rPr lang="en-US" sz="1600" b="0" dirty="0" smtClean="0"/>
              <a:t>This </a:t>
            </a:r>
            <a:r>
              <a:rPr lang="en-US" sz="1600" b="0" dirty="0"/>
              <a:t>is the </a:t>
            </a:r>
            <a:r>
              <a:rPr lang="en-US" sz="1600" i="1" dirty="0"/>
              <a:t>Stirling </a:t>
            </a:r>
            <a:r>
              <a:rPr lang="en-US" sz="1600" i="1" dirty="0" smtClean="0"/>
              <a:t>Cycle</a:t>
            </a:r>
            <a:r>
              <a:rPr lang="en-US" sz="1600" b="0" dirty="0" smtClean="0"/>
              <a:t>.</a:t>
            </a:r>
          </a:p>
          <a:p>
            <a:pPr marL="285750" indent="-285750">
              <a:spcAft>
                <a:spcPts val="600"/>
              </a:spcAft>
              <a:buFont typeface="Arial" pitchFamily="34" charset="0"/>
              <a:buChar char="•"/>
            </a:pPr>
            <a:r>
              <a:rPr lang="en-US" sz="1600" b="0" dirty="0" smtClean="0"/>
              <a:t>The </a:t>
            </a:r>
            <a:r>
              <a:rPr lang="en-US" sz="1600" b="0" dirty="0"/>
              <a:t>piston and the displacer are not connected mechanically and are free to move relative to each </a:t>
            </a:r>
            <a:r>
              <a:rPr lang="en-US" sz="1600" b="0" dirty="0" smtClean="0"/>
              <a:t>other</a:t>
            </a:r>
            <a:endParaRPr lang="en-US" sz="1600" b="0" dirty="0"/>
          </a:p>
          <a:p>
            <a:endParaRPr lang="en-US" sz="1600" b="0" dirty="0"/>
          </a:p>
        </p:txBody>
      </p:sp>
      <p:sp>
        <p:nvSpPr>
          <p:cNvPr id="12" name="Rectangle 11"/>
          <p:cNvSpPr/>
          <p:nvPr/>
        </p:nvSpPr>
        <p:spPr bwMode="auto">
          <a:xfrm>
            <a:off x="927847" y="2487706"/>
            <a:ext cx="510988" cy="174812"/>
          </a:xfrm>
          <a:prstGeom prst="rect">
            <a:avLst/>
          </a:prstGeom>
          <a:solidFill>
            <a:schemeClr val="bg1">
              <a:alpha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90000"/>
              </a:lnSpc>
              <a:spcBef>
                <a:spcPct val="50000"/>
              </a:spcBef>
              <a:spcAft>
                <a:spcPct val="0"/>
              </a:spcAft>
              <a:buClrTx/>
              <a:buSzPct val="100000"/>
              <a:buFontTx/>
              <a:buNone/>
              <a:tabLst/>
            </a:pPr>
            <a:endParaRPr kumimoji="0" lang="en-US" sz="2000" b="1" i="0" u="none" strike="noStrike" cap="none" normalizeH="0" baseline="0">
              <a:ln>
                <a:noFill/>
              </a:ln>
              <a:solidFill>
                <a:schemeClr val="tx1"/>
              </a:solidFill>
              <a:effectLst/>
              <a:latin typeface="Arial" pitchFamily="-111" charset="0"/>
            </a:endParaRPr>
          </a:p>
        </p:txBody>
      </p:sp>
      <p:sp>
        <p:nvSpPr>
          <p:cNvPr id="15" name="Rectangle 14"/>
          <p:cNvSpPr/>
          <p:nvPr/>
        </p:nvSpPr>
        <p:spPr bwMode="auto">
          <a:xfrm>
            <a:off x="1026459" y="1766048"/>
            <a:ext cx="510988" cy="174812"/>
          </a:xfrm>
          <a:prstGeom prst="rect">
            <a:avLst/>
          </a:prstGeom>
          <a:solidFill>
            <a:schemeClr val="bg1">
              <a:alpha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90000"/>
              </a:lnSpc>
              <a:spcBef>
                <a:spcPct val="50000"/>
              </a:spcBef>
              <a:spcAft>
                <a:spcPct val="0"/>
              </a:spcAft>
              <a:buClrTx/>
              <a:buSzPct val="100000"/>
              <a:buFontTx/>
              <a:buNone/>
              <a:tabLst/>
            </a:pPr>
            <a:endParaRPr kumimoji="0" lang="en-US" sz="2000" b="1" i="0" u="none" strike="noStrike" cap="none" normalizeH="0" baseline="0">
              <a:ln>
                <a:noFill/>
              </a:ln>
              <a:solidFill>
                <a:schemeClr val="tx1"/>
              </a:solidFill>
              <a:effectLst/>
              <a:latin typeface="Arial" pitchFamily="-111" charset="0"/>
            </a:endParaRPr>
          </a:p>
        </p:txBody>
      </p:sp>
      <p:sp>
        <p:nvSpPr>
          <p:cNvPr id="16" name="Rectangle 15"/>
          <p:cNvSpPr/>
          <p:nvPr/>
        </p:nvSpPr>
        <p:spPr bwMode="auto">
          <a:xfrm>
            <a:off x="2994211" y="1330262"/>
            <a:ext cx="905435" cy="174812"/>
          </a:xfrm>
          <a:prstGeom prst="rect">
            <a:avLst/>
          </a:prstGeom>
          <a:solidFill>
            <a:schemeClr val="bg1">
              <a:alpha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90000"/>
              </a:lnSpc>
              <a:spcBef>
                <a:spcPct val="50000"/>
              </a:spcBef>
              <a:spcAft>
                <a:spcPct val="0"/>
              </a:spcAft>
              <a:buClrTx/>
              <a:buSzPct val="100000"/>
              <a:buFontTx/>
              <a:buNone/>
              <a:tabLst/>
            </a:pPr>
            <a:endParaRPr kumimoji="0" lang="en-US" sz="2000" b="1" i="0" u="none" strike="noStrike" cap="none" normalizeH="0" baseline="0">
              <a:ln>
                <a:noFill/>
              </a:ln>
              <a:solidFill>
                <a:schemeClr val="tx1"/>
              </a:solidFill>
              <a:effectLst/>
              <a:latin typeface="Arial" pitchFamily="-111" charset="0"/>
            </a:endParaRPr>
          </a:p>
        </p:txBody>
      </p:sp>
    </p:spTree>
    <p:extLst>
      <p:ext uri="{BB962C8B-B14F-4D97-AF65-F5344CB8AC3E}">
        <p14:creationId xmlns:p14="http://schemas.microsoft.com/office/powerpoint/2010/main" val="69375422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72494" y="101379"/>
            <a:ext cx="6844306" cy="660400"/>
          </a:xfrm>
          <a:effectLst>
            <a:outerShdw blurRad="165100" dist="38100" dir="3900000">
              <a:srgbClr val="000000">
                <a:alpha val="40000"/>
              </a:srgbClr>
            </a:outerShdw>
          </a:effectLst>
        </p:spPr>
        <p:txBody>
          <a:bodyPr>
            <a:normAutofit/>
          </a:bodyPr>
          <a:lstStyle/>
          <a:p>
            <a:pPr eaLnBrk="1" hangingPunct="1">
              <a:defRPr/>
            </a:pPr>
            <a:r>
              <a:rPr lang="en-GB" dirty="0" smtClean="0"/>
              <a:t>9190A Stirling Cooler</a:t>
            </a:r>
            <a:endParaRPr lang="en-GB"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r="12966"/>
          <a:stretch/>
        </p:blipFill>
        <p:spPr>
          <a:xfrm>
            <a:off x="1437021" y="1003944"/>
            <a:ext cx="3688273" cy="2882256"/>
          </a:xfrm>
          <a:prstGeom prst="rect">
            <a:avLst/>
          </a:prstGeom>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7839" y="1003944"/>
            <a:ext cx="1765758" cy="258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005218" y="4287778"/>
            <a:ext cx="7478379" cy="1369606"/>
          </a:xfrm>
          <a:prstGeom prst="rect">
            <a:avLst/>
          </a:prstGeom>
          <a:noFill/>
        </p:spPr>
        <p:txBody>
          <a:bodyPr wrap="square" rtlCol="0">
            <a:spAutoFit/>
          </a:bodyPr>
          <a:lstStyle/>
          <a:p>
            <a:pPr>
              <a:spcAft>
                <a:spcPts val="600"/>
              </a:spcAft>
            </a:pPr>
            <a:r>
              <a:rPr lang="en-US" i="1" dirty="0" smtClean="0"/>
              <a:t>FYI</a:t>
            </a:r>
          </a:p>
          <a:p>
            <a:pPr marL="342900" indent="-342900">
              <a:spcAft>
                <a:spcPts val="600"/>
              </a:spcAft>
              <a:buFont typeface="Arial" pitchFamily="34" charset="0"/>
              <a:buChar char="•"/>
            </a:pPr>
            <a:r>
              <a:rPr lang="en-US" sz="1600" b="0" dirty="0" smtClean="0"/>
              <a:t>Liquid refrigerant flows from the condenser to the well (requires gravity)</a:t>
            </a:r>
          </a:p>
          <a:p>
            <a:pPr marL="342900" indent="-342900">
              <a:spcAft>
                <a:spcPts val="600"/>
              </a:spcAft>
              <a:buFont typeface="Arial" pitchFamily="34" charset="0"/>
              <a:buChar char="•"/>
            </a:pPr>
            <a:r>
              <a:rPr lang="en-US" sz="1600" b="0" dirty="0" smtClean="0"/>
              <a:t>For this purpose, the condenser is positioned above the well </a:t>
            </a:r>
          </a:p>
          <a:p>
            <a:pPr marL="342900" indent="-342900">
              <a:spcAft>
                <a:spcPts val="600"/>
              </a:spcAft>
              <a:buFont typeface="Arial" pitchFamily="34" charset="0"/>
              <a:buChar char="•"/>
            </a:pPr>
            <a:r>
              <a:rPr lang="en-US" sz="1600" b="0" dirty="0" smtClean="0"/>
              <a:t>9190A must remain on a relatively flat, horizontal position to function properly</a:t>
            </a:r>
          </a:p>
        </p:txBody>
      </p:sp>
      <p:sp>
        <p:nvSpPr>
          <p:cNvPr id="12" name="TextBox 11"/>
          <p:cNvSpPr txBox="1"/>
          <p:nvPr/>
        </p:nvSpPr>
        <p:spPr>
          <a:xfrm>
            <a:off x="7159278" y="3685231"/>
            <a:ext cx="882879" cy="400110"/>
          </a:xfrm>
          <a:prstGeom prst="rect">
            <a:avLst/>
          </a:prstGeom>
          <a:noFill/>
        </p:spPr>
        <p:txBody>
          <a:bodyPr wrap="square" rtlCol="0">
            <a:spAutoFit/>
          </a:bodyPr>
          <a:lstStyle/>
          <a:p>
            <a:r>
              <a:rPr lang="en-US" dirty="0" smtClean="0"/>
              <a:t>FPSC</a:t>
            </a:r>
            <a:endParaRPr lang="en-US" dirty="0"/>
          </a:p>
        </p:txBody>
      </p:sp>
      <p:sp>
        <p:nvSpPr>
          <p:cNvPr id="13" name="Line Callout 1 12"/>
          <p:cNvSpPr/>
          <p:nvPr/>
        </p:nvSpPr>
        <p:spPr bwMode="auto">
          <a:xfrm>
            <a:off x="5338245" y="1828800"/>
            <a:ext cx="935555" cy="424732"/>
          </a:xfrm>
          <a:prstGeom prst="borderCallout1">
            <a:avLst>
              <a:gd name="adj1" fmla="val 54246"/>
              <a:gd name="adj2" fmla="val -1071"/>
              <a:gd name="adj3" fmla="val 128733"/>
              <a:gd name="adj4" fmla="val -68198"/>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90000"/>
              </a:lnSpc>
              <a:spcBef>
                <a:spcPct val="50000"/>
              </a:spcBef>
              <a:spcAft>
                <a:spcPct val="0"/>
              </a:spcAft>
              <a:buClrTx/>
              <a:buSzPct val="100000"/>
              <a:buFontTx/>
              <a:buNone/>
              <a:tabLst/>
            </a:pPr>
            <a:r>
              <a:rPr kumimoji="0" lang="en-US" sz="1200" b="0" i="0" u="none" strike="noStrike" cap="none" normalizeH="0" baseline="0" dirty="0" smtClean="0">
                <a:ln>
                  <a:noFill/>
                </a:ln>
                <a:solidFill>
                  <a:schemeClr val="tx1"/>
                </a:solidFill>
                <a:effectLst/>
                <a:latin typeface="Arial" pitchFamily="-111" charset="0"/>
              </a:rPr>
              <a:t>Insulated condenser</a:t>
            </a:r>
            <a:endParaRPr kumimoji="0" lang="en-US" sz="1200" b="0" i="0" u="none" strike="noStrike" cap="none" normalizeH="0" baseline="0" dirty="0">
              <a:ln>
                <a:noFill/>
              </a:ln>
              <a:solidFill>
                <a:schemeClr val="tx1"/>
              </a:solidFill>
              <a:effectLst/>
              <a:latin typeface="Arial" pitchFamily="-111" charset="0"/>
            </a:endParaRPr>
          </a:p>
        </p:txBody>
      </p:sp>
      <p:sp>
        <p:nvSpPr>
          <p:cNvPr id="16" name="Line Callout 1 15"/>
          <p:cNvSpPr/>
          <p:nvPr/>
        </p:nvSpPr>
        <p:spPr bwMode="auto">
          <a:xfrm>
            <a:off x="5338244" y="2704544"/>
            <a:ext cx="935555" cy="258532"/>
          </a:xfrm>
          <a:prstGeom prst="borderCallout1">
            <a:avLst>
              <a:gd name="adj1" fmla="val 54246"/>
              <a:gd name="adj2" fmla="val -1071"/>
              <a:gd name="adj3" fmla="val 132149"/>
              <a:gd name="adj4" fmla="val -6412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90000"/>
              </a:lnSpc>
              <a:spcBef>
                <a:spcPct val="50000"/>
              </a:spcBef>
              <a:spcAft>
                <a:spcPct val="0"/>
              </a:spcAft>
              <a:buClrTx/>
              <a:buSzPct val="100000"/>
              <a:buFontTx/>
              <a:buNone/>
              <a:tabLst/>
            </a:pPr>
            <a:r>
              <a:rPr kumimoji="0" lang="en-US" sz="1200" b="0" i="0" u="none" strike="noStrike" cap="none" normalizeH="0" baseline="0" dirty="0" smtClean="0">
                <a:ln>
                  <a:noFill/>
                </a:ln>
                <a:solidFill>
                  <a:schemeClr val="tx1"/>
                </a:solidFill>
                <a:effectLst/>
                <a:latin typeface="Arial" pitchFamily="-111" charset="0"/>
              </a:rPr>
              <a:t>FPSC</a:t>
            </a:r>
            <a:endParaRPr kumimoji="0" lang="en-US" sz="1200" b="0" i="0" u="none" strike="noStrike" cap="none" normalizeH="0" baseline="0" dirty="0">
              <a:ln>
                <a:noFill/>
              </a:ln>
              <a:solidFill>
                <a:schemeClr val="tx1"/>
              </a:solidFill>
              <a:effectLst/>
              <a:latin typeface="Arial" pitchFamily="-111" charset="0"/>
            </a:endParaRPr>
          </a:p>
        </p:txBody>
      </p:sp>
      <p:sp>
        <p:nvSpPr>
          <p:cNvPr id="17" name="Line Callout 1 16"/>
          <p:cNvSpPr/>
          <p:nvPr/>
        </p:nvSpPr>
        <p:spPr bwMode="auto">
          <a:xfrm>
            <a:off x="5338245" y="3289640"/>
            <a:ext cx="935555" cy="424732"/>
          </a:xfrm>
          <a:prstGeom prst="borderCallout1">
            <a:avLst>
              <a:gd name="adj1" fmla="val 54246"/>
              <a:gd name="adj2" fmla="val -1071"/>
              <a:gd name="adj3" fmla="val -64345"/>
              <a:gd name="adj4" fmla="val -170008"/>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90000"/>
              </a:lnSpc>
              <a:spcBef>
                <a:spcPct val="50000"/>
              </a:spcBef>
              <a:spcAft>
                <a:spcPct val="0"/>
              </a:spcAft>
              <a:buClrTx/>
              <a:buSzPct val="100000"/>
              <a:buFontTx/>
              <a:buNone/>
              <a:tabLst/>
            </a:pPr>
            <a:r>
              <a:rPr lang="en-US" sz="1200" b="0" dirty="0" smtClean="0">
                <a:latin typeface="Arial" pitchFamily="-111" charset="0"/>
              </a:rPr>
              <a:t>Calibration Well</a:t>
            </a:r>
            <a:endParaRPr kumimoji="0" lang="en-US" sz="1200" b="0" i="0" u="none" strike="noStrike" cap="none" normalizeH="0" baseline="0" dirty="0">
              <a:ln>
                <a:noFill/>
              </a:ln>
              <a:solidFill>
                <a:schemeClr val="tx1"/>
              </a:solidFill>
              <a:effectLst/>
              <a:latin typeface="Arial" pitchFamily="-111" charset="0"/>
            </a:endParaRPr>
          </a:p>
        </p:txBody>
      </p:sp>
    </p:spTree>
    <p:extLst>
      <p:ext uri="{BB962C8B-B14F-4D97-AF65-F5344CB8AC3E}">
        <p14:creationId xmlns:p14="http://schemas.microsoft.com/office/powerpoint/2010/main" val="345731516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63549" y="141135"/>
            <a:ext cx="6937347" cy="566531"/>
          </a:xfrm>
          <a:effectLst>
            <a:outerShdw blurRad="165100" dist="38100" dir="3900000">
              <a:srgbClr val="000000">
                <a:alpha val="40000"/>
              </a:srgbClr>
            </a:outerShdw>
          </a:effectLst>
        </p:spPr>
        <p:txBody>
          <a:bodyPr>
            <a:normAutofit/>
          </a:bodyPr>
          <a:lstStyle/>
          <a:p>
            <a:pPr eaLnBrk="1" hangingPunct="1">
              <a:defRPr/>
            </a:pPr>
            <a:r>
              <a:rPr lang="en-GB" dirty="0" smtClean="0"/>
              <a:t>EURAMET cg-13 </a:t>
            </a:r>
            <a:endParaRPr lang="en-GB" dirty="0"/>
          </a:p>
        </p:txBody>
      </p:sp>
      <p:sp>
        <p:nvSpPr>
          <p:cNvPr id="2" name="TextBox 1"/>
          <p:cNvSpPr txBox="1"/>
          <p:nvPr/>
        </p:nvSpPr>
        <p:spPr>
          <a:xfrm>
            <a:off x="463550" y="1087709"/>
            <a:ext cx="7423150" cy="707886"/>
          </a:xfrm>
          <a:prstGeom prst="rect">
            <a:avLst/>
          </a:prstGeom>
          <a:noFill/>
        </p:spPr>
        <p:txBody>
          <a:bodyPr wrap="square" rtlCol="0">
            <a:spAutoFit/>
          </a:bodyPr>
          <a:lstStyle/>
          <a:p>
            <a:r>
              <a:rPr lang="en-US" dirty="0" smtClean="0"/>
              <a:t>Conformance to EURAMET cg-13   </a:t>
            </a:r>
          </a:p>
          <a:p>
            <a:r>
              <a:rPr lang="en-US" dirty="0" smtClean="0"/>
              <a:t>Calibration of Temperature Block Calibrators</a:t>
            </a:r>
            <a:endParaRPr lang="en-US" dirty="0"/>
          </a:p>
        </p:txBody>
      </p:sp>
      <p:sp>
        <p:nvSpPr>
          <p:cNvPr id="5" name="Rectangle 4"/>
          <p:cNvSpPr>
            <a:spLocks noGrp="1" noChangeArrowheads="1"/>
          </p:cNvSpPr>
          <p:nvPr/>
        </p:nvSpPr>
        <p:spPr bwMode="auto">
          <a:xfrm>
            <a:off x="3753504" y="4247167"/>
            <a:ext cx="4859338" cy="18624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68275" indent="-168275" algn="l" rtl="0" eaLnBrk="0" fontAlgn="base" hangingPunct="0">
              <a:lnSpc>
                <a:spcPct val="90000"/>
              </a:lnSpc>
              <a:spcBef>
                <a:spcPct val="30000"/>
              </a:spcBef>
              <a:spcAft>
                <a:spcPct val="0"/>
              </a:spcAft>
              <a:buSzPct val="100000"/>
              <a:buChar char="•"/>
              <a:defRPr sz="2800">
                <a:solidFill>
                  <a:schemeClr val="tx1"/>
                </a:solidFill>
                <a:latin typeface="+mn-lt"/>
                <a:ea typeface="+mn-ea"/>
                <a:cs typeface="+mn-cs"/>
              </a:defRPr>
            </a:lvl1pPr>
            <a:lvl2pPr marL="685800" indent="-228600" algn="l" rtl="0" eaLnBrk="0" fontAlgn="base" hangingPunct="0">
              <a:lnSpc>
                <a:spcPct val="90000"/>
              </a:lnSpc>
              <a:spcBef>
                <a:spcPct val="30000"/>
              </a:spcBef>
              <a:spcAft>
                <a:spcPct val="0"/>
              </a:spcAft>
              <a:buSzPct val="100000"/>
              <a:buChar char="–"/>
              <a:defRPr sz="2000">
                <a:solidFill>
                  <a:schemeClr val="tx1"/>
                </a:solidFill>
                <a:latin typeface="+mn-lt"/>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mn-lt"/>
              </a:defRPr>
            </a:lvl3pPr>
            <a:lvl4pPr marL="1543050" indent="-171450" algn="l" rtl="0" eaLnBrk="0" fontAlgn="base" hangingPunct="0">
              <a:lnSpc>
                <a:spcPct val="90000"/>
              </a:lnSpc>
              <a:spcBef>
                <a:spcPct val="30000"/>
              </a:spcBef>
              <a:spcAft>
                <a:spcPct val="0"/>
              </a:spcAft>
              <a:buSzPct val="100000"/>
              <a:buChar char="•"/>
              <a:defRPr sz="1600">
                <a:solidFill>
                  <a:schemeClr val="tx1"/>
                </a:solidFill>
                <a:latin typeface="+mn-lt"/>
              </a:defRPr>
            </a:lvl4pPr>
            <a:lvl5pPr marL="2000250" indent="-171450" algn="l" rtl="0" eaLnBrk="0" fontAlgn="base" hangingPunct="0">
              <a:lnSpc>
                <a:spcPct val="90000"/>
              </a:lnSpc>
              <a:spcBef>
                <a:spcPct val="30000"/>
              </a:spcBef>
              <a:spcAft>
                <a:spcPct val="0"/>
              </a:spcAft>
              <a:buSzPct val="100000"/>
              <a:buChar char="–"/>
              <a:defRPr sz="1600">
                <a:solidFill>
                  <a:schemeClr val="tx1"/>
                </a:solidFill>
                <a:latin typeface="+mn-lt"/>
              </a:defRPr>
            </a:lvl5pPr>
            <a:lvl6pPr marL="2457450" indent="-171450" algn="l" rtl="0" eaLnBrk="0" fontAlgn="base" hangingPunct="0">
              <a:lnSpc>
                <a:spcPct val="90000"/>
              </a:lnSpc>
              <a:spcBef>
                <a:spcPct val="30000"/>
              </a:spcBef>
              <a:spcAft>
                <a:spcPct val="0"/>
              </a:spcAft>
              <a:buSzPct val="100000"/>
              <a:buChar char="–"/>
              <a:defRPr sz="1600">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1600">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1600">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1600">
                <a:solidFill>
                  <a:schemeClr val="tx1"/>
                </a:solidFill>
                <a:latin typeface="+mn-lt"/>
              </a:defRPr>
            </a:lvl9pPr>
          </a:lstStyle>
          <a:p>
            <a:pPr marL="342900" indent="-342900"/>
            <a:r>
              <a:rPr lang="en-US" sz="2000" dirty="0" smtClean="0"/>
              <a:t>Key terminology: </a:t>
            </a:r>
            <a:endParaRPr lang="en-US" sz="2000" dirty="0"/>
          </a:p>
          <a:p>
            <a:pPr marL="742950" lvl="1" indent="-285750"/>
            <a:r>
              <a:rPr lang="en-US" sz="1600" dirty="0"/>
              <a:t>Stability over time</a:t>
            </a:r>
          </a:p>
          <a:p>
            <a:pPr marL="742950" lvl="1" indent="-285750"/>
            <a:r>
              <a:rPr lang="en-US" sz="1600" dirty="0" smtClean="0"/>
              <a:t>Axial </a:t>
            </a:r>
            <a:r>
              <a:rPr lang="en-US" sz="1600" dirty="0"/>
              <a:t>homogeneity</a:t>
            </a:r>
          </a:p>
          <a:p>
            <a:pPr marL="742950" lvl="1" indent="-285750"/>
            <a:r>
              <a:rPr lang="en-US" sz="1600" dirty="0"/>
              <a:t>Radial homogeneity </a:t>
            </a:r>
          </a:p>
          <a:p>
            <a:pPr marL="742950" lvl="1" indent="-285750"/>
            <a:r>
              <a:rPr lang="en-US" sz="1600" dirty="0"/>
              <a:t>Loading</a:t>
            </a:r>
          </a:p>
          <a:p>
            <a:pPr marL="742950" lvl="1" indent="-285750"/>
            <a:r>
              <a:rPr lang="en-US" sz="1600" dirty="0" smtClean="0"/>
              <a:t>Hysteresis </a:t>
            </a:r>
            <a:endParaRPr lang="en-US" sz="1600" dirty="0"/>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62" y="2082786"/>
            <a:ext cx="2096898" cy="299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28862" y="5178411"/>
            <a:ext cx="2095500" cy="276999"/>
          </a:xfrm>
          <a:prstGeom prst="rect">
            <a:avLst/>
          </a:prstGeom>
        </p:spPr>
        <p:txBody>
          <a:bodyPr wrap="square">
            <a:spAutoFit/>
          </a:bodyPr>
          <a:lstStyle/>
          <a:p>
            <a:r>
              <a:rPr lang="en-US" sz="1200" dirty="0"/>
              <a:t>http://</a:t>
            </a:r>
            <a:r>
              <a:rPr lang="en-US" sz="1200" dirty="0" smtClean="0"/>
              <a:t>www.euramet.org</a:t>
            </a:r>
            <a:endParaRPr lang="en-US" sz="1200" dirty="0"/>
          </a:p>
        </p:txBody>
      </p:sp>
      <p:sp>
        <p:nvSpPr>
          <p:cNvPr id="6" name="TextBox 5"/>
          <p:cNvSpPr txBox="1"/>
          <p:nvPr/>
        </p:nvSpPr>
        <p:spPr>
          <a:xfrm>
            <a:off x="3433622" y="2082786"/>
            <a:ext cx="5499102" cy="1877437"/>
          </a:xfrm>
          <a:prstGeom prst="rect">
            <a:avLst/>
          </a:prstGeom>
          <a:noFill/>
        </p:spPr>
        <p:txBody>
          <a:bodyPr wrap="square" rtlCol="0">
            <a:spAutoFit/>
          </a:bodyPr>
          <a:lstStyle/>
          <a:p>
            <a:pPr marL="285750" indent="-285750">
              <a:spcAft>
                <a:spcPts val="1200"/>
              </a:spcAft>
              <a:buFont typeface="Arial" pitchFamily="34" charset="0"/>
              <a:buChar char="•"/>
            </a:pPr>
            <a:r>
              <a:rPr lang="en-US" sz="1600" b="0" dirty="0" smtClean="0"/>
              <a:t>Gives </a:t>
            </a:r>
            <a:r>
              <a:rPr lang="en-US" sz="1600" b="0" dirty="0"/>
              <a:t>guidance on measurement </a:t>
            </a:r>
            <a:r>
              <a:rPr lang="en-US" sz="1600" b="0" dirty="0" smtClean="0"/>
              <a:t>practices for the purpose of producing calibration results that </a:t>
            </a:r>
            <a:r>
              <a:rPr lang="en-US" sz="1600" b="0" dirty="0"/>
              <a:t>can be recognized and accepted throughout </a:t>
            </a:r>
            <a:r>
              <a:rPr lang="en-US" sz="1600" b="0" dirty="0" smtClean="0"/>
              <a:t>Europe</a:t>
            </a:r>
          </a:p>
          <a:p>
            <a:pPr marL="285750" indent="-285750">
              <a:spcAft>
                <a:spcPts val="1200"/>
              </a:spcAft>
              <a:buFont typeface="Arial" pitchFamily="34" charset="0"/>
              <a:buChar char="•"/>
            </a:pPr>
            <a:r>
              <a:rPr lang="en-US" sz="1600" b="0" dirty="0" smtClean="0"/>
              <a:t>The </a:t>
            </a:r>
            <a:r>
              <a:rPr lang="en-US" sz="1600" b="0" dirty="0"/>
              <a:t>approaches taken are not </a:t>
            </a:r>
            <a:r>
              <a:rPr lang="en-US" sz="1600" b="0" dirty="0" smtClean="0"/>
              <a:t>mandatory</a:t>
            </a:r>
          </a:p>
          <a:p>
            <a:pPr marL="285750" indent="-285750">
              <a:spcAft>
                <a:spcPts val="1200"/>
              </a:spcAft>
              <a:buFont typeface="Arial" pitchFamily="34" charset="0"/>
              <a:buChar char="•"/>
            </a:pPr>
            <a:r>
              <a:rPr lang="en-US" sz="1600" b="0" dirty="0" smtClean="0"/>
              <a:t>A means of promoting </a:t>
            </a:r>
            <a:r>
              <a:rPr lang="en-US" sz="1600" b="0" dirty="0"/>
              <a:t>a consistent approach to good </a:t>
            </a:r>
            <a:r>
              <a:rPr lang="en-US" sz="1600" b="0" dirty="0" smtClean="0"/>
              <a:t>measurement practice</a:t>
            </a:r>
            <a:endParaRPr lang="en-US" sz="1600" b="0" dirty="0"/>
          </a:p>
        </p:txBody>
      </p:sp>
    </p:spTree>
    <p:extLst>
      <p:ext uri="{BB962C8B-B14F-4D97-AF65-F5344CB8AC3E}">
        <p14:creationId xmlns:p14="http://schemas.microsoft.com/office/powerpoint/2010/main" val="58904812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33955" y="157039"/>
            <a:ext cx="6534206" cy="614238"/>
          </a:xfrm>
          <a:effectLst>
            <a:outerShdw blurRad="165100" dist="38100" dir="3900000">
              <a:srgbClr val="000000">
                <a:alpha val="40000"/>
              </a:srgbClr>
            </a:outerShdw>
          </a:effectLst>
        </p:spPr>
        <p:txBody>
          <a:bodyPr>
            <a:normAutofit/>
          </a:bodyPr>
          <a:lstStyle/>
          <a:p>
            <a:pPr eaLnBrk="1" hangingPunct="1">
              <a:defRPr/>
            </a:pPr>
            <a:r>
              <a:rPr lang="en-GB" dirty="0"/>
              <a:t>EURAMET cg-13 – </a:t>
            </a:r>
            <a:r>
              <a:rPr lang="en-GB" dirty="0" smtClean="0"/>
              <a:t>Stability</a:t>
            </a:r>
            <a:endParaRPr lang="en-GB" dirty="0"/>
          </a:p>
        </p:txBody>
      </p:sp>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7543800" cy="444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8524012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54802" y="157038"/>
            <a:ext cx="7086600" cy="582433"/>
          </a:xfrm>
          <a:effectLst>
            <a:outerShdw blurRad="165100" dist="38100" dir="3900000">
              <a:srgbClr val="000000">
                <a:alpha val="40000"/>
              </a:srgbClr>
            </a:outerShdw>
          </a:effectLst>
        </p:spPr>
        <p:txBody>
          <a:bodyPr>
            <a:normAutofit/>
          </a:bodyPr>
          <a:lstStyle/>
          <a:p>
            <a:pPr eaLnBrk="1" hangingPunct="1">
              <a:defRPr/>
            </a:pPr>
            <a:r>
              <a:rPr lang="en-GB" dirty="0" smtClean="0"/>
              <a:t>9190A Ultra-Cool Field Metrology Well</a:t>
            </a:r>
            <a:endParaRPr lang="en-GB" dirty="0"/>
          </a:p>
        </p:txBody>
      </p:sp>
      <p:sp>
        <p:nvSpPr>
          <p:cNvPr id="3" name="TextBox 2"/>
          <p:cNvSpPr txBox="1"/>
          <p:nvPr/>
        </p:nvSpPr>
        <p:spPr>
          <a:xfrm>
            <a:off x="491489" y="1396468"/>
            <a:ext cx="3743961" cy="4185761"/>
          </a:xfrm>
          <a:prstGeom prst="rect">
            <a:avLst/>
          </a:prstGeom>
          <a:noFill/>
        </p:spPr>
        <p:txBody>
          <a:bodyPr wrap="square" rtlCol="0">
            <a:spAutoFit/>
          </a:bodyPr>
          <a:lstStyle/>
          <a:p>
            <a:pPr marL="342900" indent="-342900">
              <a:spcAft>
                <a:spcPts val="600"/>
              </a:spcAft>
              <a:buFont typeface="Arial" pitchFamily="34" charset="0"/>
              <a:buChar char="•"/>
            </a:pPr>
            <a:r>
              <a:rPr lang="en-US" sz="1800" dirty="0" smtClean="0"/>
              <a:t>Product positioning</a:t>
            </a:r>
          </a:p>
          <a:p>
            <a:pPr marL="342900" indent="-342900">
              <a:spcAft>
                <a:spcPts val="600"/>
              </a:spcAft>
              <a:buFont typeface="Arial" pitchFamily="34" charset="0"/>
              <a:buChar char="•"/>
            </a:pPr>
            <a:r>
              <a:rPr lang="en-US" sz="1800" dirty="0" smtClean="0"/>
              <a:t>Typical applications</a:t>
            </a:r>
          </a:p>
          <a:p>
            <a:pPr marL="342900" indent="-342900">
              <a:spcAft>
                <a:spcPts val="600"/>
              </a:spcAft>
              <a:buFont typeface="Arial" pitchFamily="34" charset="0"/>
              <a:buChar char="•"/>
            </a:pPr>
            <a:r>
              <a:rPr lang="en-US" sz="1800" dirty="0" smtClean="0"/>
              <a:t>Key features &amp; benefits</a:t>
            </a:r>
          </a:p>
          <a:p>
            <a:pPr marL="342900" indent="-342900">
              <a:spcAft>
                <a:spcPts val="600"/>
              </a:spcAft>
              <a:buFont typeface="Arial" pitchFamily="34" charset="0"/>
              <a:buChar char="•"/>
            </a:pPr>
            <a:r>
              <a:rPr lang="en-US" sz="1800" dirty="0" smtClean="0"/>
              <a:t>Competitive comparison</a:t>
            </a:r>
          </a:p>
          <a:p>
            <a:pPr marL="342900" indent="-342900">
              <a:spcAft>
                <a:spcPts val="600"/>
              </a:spcAft>
              <a:buFont typeface="Arial" pitchFamily="34" charset="0"/>
              <a:buChar char="•"/>
            </a:pPr>
            <a:r>
              <a:rPr lang="en-US" sz="1800" dirty="0" smtClean="0"/>
              <a:t>Product </a:t>
            </a:r>
            <a:r>
              <a:rPr lang="en-US" sz="1800" dirty="0"/>
              <a:t>overview</a:t>
            </a:r>
          </a:p>
          <a:p>
            <a:pPr marL="342900" indent="-342900">
              <a:spcAft>
                <a:spcPts val="600"/>
              </a:spcAft>
              <a:buFont typeface="Arial" pitchFamily="34" charset="0"/>
              <a:buChar char="•"/>
            </a:pPr>
            <a:r>
              <a:rPr lang="en-US" sz="1800" dirty="0" smtClean="0"/>
              <a:t>Workload</a:t>
            </a:r>
          </a:p>
          <a:p>
            <a:pPr marL="342900" indent="-342900">
              <a:spcAft>
                <a:spcPts val="600"/>
              </a:spcAft>
              <a:buFont typeface="Arial" pitchFamily="34" charset="0"/>
              <a:buChar char="•"/>
            </a:pPr>
            <a:r>
              <a:rPr lang="en-US" sz="1800" dirty="0" smtClean="0"/>
              <a:t>Product features</a:t>
            </a:r>
          </a:p>
          <a:p>
            <a:pPr marL="342900" indent="-342900">
              <a:spcAft>
                <a:spcPts val="600"/>
              </a:spcAft>
              <a:buFont typeface="Arial" pitchFamily="34" charset="0"/>
              <a:buChar char="•"/>
            </a:pPr>
            <a:r>
              <a:rPr lang="en-US" sz="1800" dirty="0" smtClean="0"/>
              <a:t>Euramet/cg-13 overview</a:t>
            </a:r>
          </a:p>
          <a:p>
            <a:pPr marL="342900" indent="-342900">
              <a:spcAft>
                <a:spcPts val="600"/>
              </a:spcAft>
              <a:buFont typeface="Arial" pitchFamily="34" charset="0"/>
              <a:buChar char="•"/>
            </a:pPr>
            <a:r>
              <a:rPr lang="en-US" sz="1800" dirty="0" smtClean="0"/>
              <a:t>Summary specs</a:t>
            </a:r>
          </a:p>
          <a:p>
            <a:pPr marL="342900" indent="-342900">
              <a:spcAft>
                <a:spcPts val="600"/>
              </a:spcAft>
              <a:buFont typeface="Arial" pitchFamily="34" charset="0"/>
              <a:buChar char="•"/>
            </a:pPr>
            <a:r>
              <a:rPr lang="en-US" sz="1800" dirty="0" smtClean="0"/>
              <a:t>Standard equipment, options &amp; demo kits</a:t>
            </a:r>
          </a:p>
          <a:p>
            <a:pPr marL="342900" indent="-342900">
              <a:spcAft>
                <a:spcPts val="600"/>
              </a:spcAft>
              <a:buFont typeface="Arial" pitchFamily="34" charset="0"/>
              <a:buChar char="•"/>
            </a:pPr>
            <a:r>
              <a:rPr lang="en-US" sz="1800" dirty="0" smtClean="0"/>
              <a:t>Sales &amp; marketing materials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993" y="1312456"/>
            <a:ext cx="3992947" cy="3999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30200" y="228600"/>
            <a:ext cx="7086600" cy="542677"/>
          </a:xfrm>
          <a:effectLst>
            <a:outerShdw blurRad="165100" dist="38100" dir="3900000">
              <a:srgbClr val="000000">
                <a:alpha val="40000"/>
              </a:srgbClr>
            </a:outerShdw>
          </a:effectLst>
        </p:spPr>
        <p:txBody>
          <a:bodyPr>
            <a:normAutofit/>
          </a:bodyPr>
          <a:lstStyle/>
          <a:p>
            <a:pPr eaLnBrk="1" hangingPunct="1">
              <a:defRPr/>
            </a:pPr>
            <a:r>
              <a:rPr lang="en-GB" dirty="0" smtClean="0"/>
              <a:t>EURAMET cg-13 – Axial Uniformity</a:t>
            </a:r>
            <a:endParaRPr lang="en-GB" dirty="0"/>
          </a:p>
        </p:txBody>
      </p:sp>
      <p:pic>
        <p:nvPicPr>
          <p:cNvPr id="7" name="Picture 4" descr="Heat_Suck_Temperature_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714171"/>
            <a:ext cx="8305800" cy="3052763"/>
          </a:xfrm>
          <a:prstGeom prst="rect">
            <a:avLst/>
          </a:prstGeom>
          <a:solidFill>
            <a:srgbClr val="FFFFFF"/>
          </a:solidFill>
          <a:ln w="28575">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p:cNvSpPr/>
          <p:nvPr/>
        </p:nvSpPr>
        <p:spPr>
          <a:xfrm>
            <a:off x="616857" y="1542664"/>
            <a:ext cx="8004629" cy="584775"/>
          </a:xfrm>
          <a:prstGeom prst="rect">
            <a:avLst/>
          </a:prstGeom>
        </p:spPr>
        <p:txBody>
          <a:bodyPr wrap="square">
            <a:spAutoFit/>
          </a:bodyPr>
          <a:lstStyle/>
          <a:p>
            <a:pPr>
              <a:lnSpc>
                <a:spcPct val="80000"/>
              </a:lnSpc>
            </a:pPr>
            <a:r>
              <a:rPr lang="en-US" i="1" dirty="0"/>
              <a:t>Axial Uniformity</a:t>
            </a:r>
            <a:r>
              <a:rPr lang="en-US" dirty="0"/>
              <a:t> </a:t>
            </a:r>
            <a:r>
              <a:rPr lang="en-US" b="0" dirty="0"/>
              <a:t>– Variation in the temperature along the axial length of the insert (block) within the measurement zone.</a:t>
            </a:r>
          </a:p>
        </p:txBody>
      </p:sp>
    </p:spTree>
    <p:extLst>
      <p:ext uri="{BB962C8B-B14F-4D97-AF65-F5344CB8AC3E}">
        <p14:creationId xmlns:p14="http://schemas.microsoft.com/office/powerpoint/2010/main" val="258706331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30200" y="228600"/>
            <a:ext cx="7086600" cy="550628"/>
          </a:xfrm>
          <a:effectLst>
            <a:outerShdw blurRad="165100" dist="38100" dir="3900000">
              <a:srgbClr val="000000">
                <a:alpha val="40000"/>
              </a:srgbClr>
            </a:outerShdw>
          </a:effectLst>
        </p:spPr>
        <p:txBody>
          <a:bodyPr>
            <a:normAutofit/>
          </a:bodyPr>
          <a:lstStyle/>
          <a:p>
            <a:pPr eaLnBrk="1" hangingPunct="1">
              <a:defRPr/>
            </a:pPr>
            <a:r>
              <a:rPr lang="en-GB" dirty="0" smtClean="0"/>
              <a:t>EURAMET cg-13 </a:t>
            </a:r>
            <a:r>
              <a:rPr lang="en-GB" dirty="0"/>
              <a:t>– </a:t>
            </a:r>
            <a:r>
              <a:rPr lang="en-GB" dirty="0" smtClean="0"/>
              <a:t>Radial Uniformity</a:t>
            </a:r>
            <a:endParaRPr lang="en-GB" dirty="0"/>
          </a:p>
        </p:txBody>
      </p:sp>
      <p:grpSp>
        <p:nvGrpSpPr>
          <p:cNvPr id="2" name="Group 1"/>
          <p:cNvGrpSpPr/>
          <p:nvPr/>
        </p:nvGrpSpPr>
        <p:grpSpPr>
          <a:xfrm>
            <a:off x="1936564" y="2180063"/>
            <a:ext cx="5138058" cy="3966417"/>
            <a:chOff x="1676400" y="1084263"/>
            <a:chExt cx="5943600" cy="4829175"/>
          </a:xfrm>
        </p:grpSpPr>
        <p:pic>
          <p:nvPicPr>
            <p:cNvPr id="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1981200"/>
              <a:ext cx="5943600" cy="3932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pic>
          <p:nvPicPr>
            <p:cNvPr id="5"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73438" y="3062288"/>
              <a:ext cx="1839912"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
            <p:cNvSpPr txBox="1">
              <a:spLocks noChangeArrowheads="1"/>
            </p:cNvSpPr>
            <p:nvPr/>
          </p:nvSpPr>
          <p:spPr bwMode="auto">
            <a:xfrm>
              <a:off x="2514600" y="1084263"/>
              <a:ext cx="13001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a:r>
                <a:rPr lang="en-US"/>
                <a:t>Reference</a:t>
              </a:r>
            </a:p>
            <a:p>
              <a:pPr algn="ctr"/>
              <a:r>
                <a:rPr lang="en-US"/>
                <a:t>probe</a:t>
              </a:r>
            </a:p>
          </p:txBody>
        </p:sp>
        <p:sp>
          <p:nvSpPr>
            <p:cNvPr id="7" name="TextBox 5"/>
            <p:cNvSpPr txBox="1">
              <a:spLocks noChangeArrowheads="1"/>
            </p:cNvSpPr>
            <p:nvPr/>
          </p:nvSpPr>
          <p:spPr bwMode="auto">
            <a:xfrm>
              <a:off x="4724400" y="1084263"/>
              <a:ext cx="11334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a:r>
                <a:rPr lang="en-US"/>
                <a:t>Gradient</a:t>
              </a:r>
            </a:p>
            <a:p>
              <a:pPr algn="ctr"/>
              <a:r>
                <a:rPr lang="en-US"/>
                <a:t>probe</a:t>
              </a:r>
            </a:p>
          </p:txBody>
        </p:sp>
        <p:cxnSp>
          <p:nvCxnSpPr>
            <p:cNvPr id="8" name="Straight Connector 7"/>
            <p:cNvCxnSpPr/>
            <p:nvPr/>
          </p:nvCxnSpPr>
          <p:spPr>
            <a:xfrm>
              <a:off x="3165475" y="1752600"/>
              <a:ext cx="820738" cy="1736725"/>
            </a:xfrm>
            <a:prstGeom prst="line">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4513263" y="1752600"/>
              <a:ext cx="636587" cy="1752600"/>
            </a:xfrm>
            <a:prstGeom prst="line">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 name="Arc 9"/>
            <p:cNvSpPr/>
            <p:nvPr/>
          </p:nvSpPr>
          <p:spPr>
            <a:xfrm>
              <a:off x="4373563" y="3581400"/>
              <a:ext cx="381000" cy="457200"/>
            </a:xfrm>
            <a:prstGeom prst="arc">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1" name="Arc 10"/>
            <p:cNvSpPr/>
            <p:nvPr/>
          </p:nvSpPr>
          <p:spPr>
            <a:xfrm rot="4029568">
              <a:off x="4408488" y="3898900"/>
              <a:ext cx="381000" cy="457200"/>
            </a:xfrm>
            <a:prstGeom prst="arc">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2" name="Arc 11"/>
            <p:cNvSpPr/>
            <p:nvPr/>
          </p:nvSpPr>
          <p:spPr>
            <a:xfrm rot="7813145">
              <a:off x="4090988" y="4117975"/>
              <a:ext cx="381000" cy="457200"/>
            </a:xfrm>
            <a:prstGeom prst="arc">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3" name="Arc 12"/>
            <p:cNvSpPr/>
            <p:nvPr/>
          </p:nvSpPr>
          <p:spPr>
            <a:xfrm rot="11517867">
              <a:off x="3800475" y="3944938"/>
              <a:ext cx="381000" cy="457200"/>
            </a:xfrm>
            <a:prstGeom prst="arc">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grpSp>
      <p:sp>
        <p:nvSpPr>
          <p:cNvPr id="14" name="Rectangle 13"/>
          <p:cNvSpPr/>
          <p:nvPr/>
        </p:nvSpPr>
        <p:spPr>
          <a:xfrm>
            <a:off x="636443" y="1301076"/>
            <a:ext cx="7738300" cy="584775"/>
          </a:xfrm>
          <a:prstGeom prst="rect">
            <a:avLst/>
          </a:prstGeom>
        </p:spPr>
        <p:txBody>
          <a:bodyPr wrap="square">
            <a:spAutoFit/>
          </a:bodyPr>
          <a:lstStyle/>
          <a:p>
            <a:pPr>
              <a:lnSpc>
                <a:spcPct val="80000"/>
              </a:lnSpc>
            </a:pPr>
            <a:r>
              <a:rPr lang="en-US" i="1" dirty="0"/>
              <a:t>Radial Uniformity</a:t>
            </a:r>
            <a:r>
              <a:rPr lang="en-US" dirty="0"/>
              <a:t> </a:t>
            </a:r>
            <a:r>
              <a:rPr lang="en-US" b="0" dirty="0"/>
              <a:t>– Variation in the temperature between different wells of the insert (block) within the measurement zone.</a:t>
            </a:r>
          </a:p>
        </p:txBody>
      </p:sp>
    </p:spTree>
    <p:extLst>
      <p:ext uri="{BB962C8B-B14F-4D97-AF65-F5344CB8AC3E}">
        <p14:creationId xmlns:p14="http://schemas.microsoft.com/office/powerpoint/2010/main" val="27123161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30200" y="228600"/>
            <a:ext cx="7086600" cy="550628"/>
          </a:xfrm>
          <a:effectLst>
            <a:outerShdw blurRad="165100" dist="38100" dir="3900000">
              <a:srgbClr val="000000">
                <a:alpha val="40000"/>
              </a:srgbClr>
            </a:outerShdw>
          </a:effectLst>
        </p:spPr>
        <p:txBody>
          <a:bodyPr>
            <a:normAutofit/>
          </a:bodyPr>
          <a:lstStyle/>
          <a:p>
            <a:pPr eaLnBrk="1" hangingPunct="1">
              <a:defRPr/>
            </a:pPr>
            <a:r>
              <a:rPr lang="en-GB" dirty="0" smtClean="0"/>
              <a:t>EURAMET cg-13 </a:t>
            </a:r>
            <a:r>
              <a:rPr lang="en-GB" dirty="0"/>
              <a:t>– </a:t>
            </a:r>
            <a:r>
              <a:rPr lang="en-GB" dirty="0" smtClean="0"/>
              <a:t>Thermal Loading</a:t>
            </a:r>
            <a:endParaRPr lang="en-GB" dirty="0"/>
          </a:p>
        </p:txBody>
      </p:sp>
      <p:sp>
        <p:nvSpPr>
          <p:cNvPr id="14" name="Rectangle 13"/>
          <p:cNvSpPr/>
          <p:nvPr/>
        </p:nvSpPr>
        <p:spPr>
          <a:xfrm>
            <a:off x="636443" y="1301076"/>
            <a:ext cx="7738300" cy="3554819"/>
          </a:xfrm>
          <a:prstGeom prst="rect">
            <a:avLst/>
          </a:prstGeom>
        </p:spPr>
        <p:txBody>
          <a:bodyPr wrap="square">
            <a:spAutoFit/>
          </a:bodyPr>
          <a:lstStyle/>
          <a:p>
            <a:pPr>
              <a:spcAft>
                <a:spcPts val="600"/>
              </a:spcAft>
            </a:pPr>
            <a:r>
              <a:rPr lang="en-US" i="1" dirty="0" smtClean="0"/>
              <a:t>Thermal Loading</a:t>
            </a:r>
            <a:endParaRPr lang="en-US" b="0" dirty="0"/>
          </a:p>
          <a:p>
            <a:pPr marL="342900" indent="-342900">
              <a:spcAft>
                <a:spcPts val="600"/>
              </a:spcAft>
              <a:buFont typeface="Arial" pitchFamily="34" charset="0"/>
              <a:buChar char="•"/>
            </a:pPr>
            <a:r>
              <a:rPr lang="en-US" b="0" dirty="0" smtClean="0"/>
              <a:t>Additional heat</a:t>
            </a:r>
            <a:r>
              <a:rPr lang="en-US" b="0" i="1" dirty="0" smtClean="0"/>
              <a:t> </a:t>
            </a:r>
            <a:r>
              <a:rPr lang="en-US" b="0" dirty="0" smtClean="0"/>
              <a:t>loss </a:t>
            </a:r>
            <a:r>
              <a:rPr lang="en-US" b="0" dirty="0"/>
              <a:t>due to increased numbers or size of </a:t>
            </a:r>
            <a:r>
              <a:rPr lang="en-US" b="0" dirty="0" smtClean="0"/>
              <a:t>thermometers </a:t>
            </a:r>
          </a:p>
          <a:p>
            <a:pPr marL="342900" indent="-342900">
              <a:spcAft>
                <a:spcPts val="600"/>
              </a:spcAft>
              <a:buFont typeface="Arial" pitchFamily="34" charset="0"/>
              <a:buChar char="•"/>
            </a:pPr>
            <a:r>
              <a:rPr lang="en-US" b="0" dirty="0" smtClean="0"/>
              <a:t>Creates </a:t>
            </a:r>
            <a:r>
              <a:rPr lang="en-US" b="0" dirty="0"/>
              <a:t>a shift in the temperature gradient in the </a:t>
            </a:r>
            <a:r>
              <a:rPr lang="en-US" b="0" dirty="0" smtClean="0"/>
              <a:t>sleeve (block</a:t>
            </a:r>
            <a:r>
              <a:rPr lang="en-US" b="0" dirty="0"/>
              <a:t>) of the </a:t>
            </a:r>
            <a:r>
              <a:rPr lang="en-US" b="0" dirty="0" smtClean="0"/>
              <a:t>drywell</a:t>
            </a:r>
            <a:endParaRPr lang="en-US" b="0" dirty="0"/>
          </a:p>
          <a:p>
            <a:pPr marL="342900" indent="-342900">
              <a:spcAft>
                <a:spcPts val="600"/>
              </a:spcAft>
              <a:buFont typeface="Arial" pitchFamily="34" charset="0"/>
              <a:buChar char="•"/>
            </a:pPr>
            <a:r>
              <a:rPr lang="en-US" b="0" dirty="0" smtClean="0"/>
              <a:t>The </a:t>
            </a:r>
            <a:r>
              <a:rPr lang="en-US" b="0" dirty="0"/>
              <a:t>Temperature Controller cannot completely compensate for this </a:t>
            </a:r>
            <a:r>
              <a:rPr lang="en-US" b="0" dirty="0" smtClean="0"/>
              <a:t>shift</a:t>
            </a:r>
            <a:endParaRPr lang="en-US" b="0" dirty="0"/>
          </a:p>
          <a:p>
            <a:pPr marL="342900" indent="-342900">
              <a:spcAft>
                <a:spcPts val="600"/>
              </a:spcAft>
              <a:buFont typeface="Arial" pitchFamily="34" charset="0"/>
              <a:buChar char="•"/>
            </a:pPr>
            <a:r>
              <a:rPr lang="en-US" b="0" dirty="0" smtClean="0"/>
              <a:t>The </a:t>
            </a:r>
            <a:r>
              <a:rPr lang="en-US" b="0" dirty="0"/>
              <a:t>result can be a temperature error that is particularly apparent in the Direct </a:t>
            </a:r>
            <a:r>
              <a:rPr lang="en-US" b="0" dirty="0" smtClean="0"/>
              <a:t>Mode (i.e. no reference thermometer)</a:t>
            </a:r>
          </a:p>
          <a:p>
            <a:pPr>
              <a:spcAft>
                <a:spcPts val="600"/>
              </a:spcAft>
            </a:pPr>
            <a:endParaRPr lang="en-US" b="0" dirty="0"/>
          </a:p>
        </p:txBody>
      </p:sp>
    </p:spTree>
    <p:extLst>
      <p:ext uri="{BB962C8B-B14F-4D97-AF65-F5344CB8AC3E}">
        <p14:creationId xmlns:p14="http://schemas.microsoft.com/office/powerpoint/2010/main" val="335311178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30200" y="228600"/>
            <a:ext cx="7086600" cy="550628"/>
          </a:xfrm>
          <a:effectLst>
            <a:outerShdw blurRad="165100" dist="38100" dir="3900000">
              <a:srgbClr val="000000">
                <a:alpha val="40000"/>
              </a:srgbClr>
            </a:outerShdw>
          </a:effectLst>
        </p:spPr>
        <p:txBody>
          <a:bodyPr>
            <a:normAutofit/>
          </a:bodyPr>
          <a:lstStyle/>
          <a:p>
            <a:pPr eaLnBrk="1" hangingPunct="1">
              <a:defRPr/>
            </a:pPr>
            <a:r>
              <a:rPr lang="en-GB" dirty="0" smtClean="0"/>
              <a:t>EURAMET cg-13 </a:t>
            </a:r>
            <a:r>
              <a:rPr lang="en-GB" dirty="0"/>
              <a:t>– </a:t>
            </a:r>
            <a:r>
              <a:rPr lang="en-GB" dirty="0" smtClean="0"/>
              <a:t>Thermal Loading</a:t>
            </a:r>
            <a:endParaRPr lang="en-GB"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1927225"/>
            <a:ext cx="7543800" cy="427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p:cNvSpPr/>
          <p:nvPr/>
        </p:nvSpPr>
        <p:spPr>
          <a:xfrm>
            <a:off x="800100" y="1323945"/>
            <a:ext cx="3600666" cy="400110"/>
          </a:xfrm>
          <a:prstGeom prst="rect">
            <a:avLst/>
          </a:prstGeom>
        </p:spPr>
        <p:txBody>
          <a:bodyPr wrap="none">
            <a:spAutoFit/>
          </a:bodyPr>
          <a:lstStyle/>
          <a:p>
            <a:r>
              <a:rPr lang="en-US" i="1" dirty="0"/>
              <a:t>Measurement </a:t>
            </a:r>
            <a:r>
              <a:rPr lang="en-US" dirty="0"/>
              <a:t>- </a:t>
            </a:r>
            <a:r>
              <a:rPr lang="en-US" i="1" dirty="0"/>
              <a:t>Direct Mode </a:t>
            </a:r>
            <a:endParaRPr lang="en-US" dirty="0"/>
          </a:p>
        </p:txBody>
      </p:sp>
    </p:spTree>
    <p:extLst>
      <p:ext uri="{BB962C8B-B14F-4D97-AF65-F5344CB8AC3E}">
        <p14:creationId xmlns:p14="http://schemas.microsoft.com/office/powerpoint/2010/main" val="349851431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 y="1050131"/>
            <a:ext cx="7391400" cy="4757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itle 3"/>
          <p:cNvSpPr>
            <a:spLocks noGrp="1"/>
          </p:cNvSpPr>
          <p:nvPr>
            <p:ph type="title" idx="4294967295"/>
          </p:nvPr>
        </p:nvSpPr>
        <p:spPr>
          <a:xfrm>
            <a:off x="264050" y="204746"/>
            <a:ext cx="6540500" cy="527050"/>
          </a:xfrm>
          <a:effectLst>
            <a:outerShdw blurRad="165100" dist="38100" dir="3900000">
              <a:srgbClr val="000000">
                <a:alpha val="40000"/>
              </a:srgbClr>
            </a:outerShdw>
          </a:effectLst>
        </p:spPr>
        <p:txBody>
          <a:bodyPr>
            <a:normAutofit/>
          </a:bodyPr>
          <a:lstStyle/>
          <a:p>
            <a:pPr eaLnBrk="1" hangingPunct="1">
              <a:defRPr/>
            </a:pPr>
            <a:r>
              <a:rPr lang="en-GB" dirty="0" smtClean="0"/>
              <a:t>EURAMET cg-13 </a:t>
            </a:r>
            <a:r>
              <a:rPr lang="en-GB" dirty="0"/>
              <a:t>– </a:t>
            </a:r>
            <a:r>
              <a:rPr lang="en-GB" dirty="0" smtClean="0"/>
              <a:t>Hysteresis</a:t>
            </a:r>
            <a:endParaRPr lang="en-GB" dirty="0"/>
          </a:p>
        </p:txBody>
      </p:sp>
    </p:spTree>
    <p:extLst>
      <p:ext uri="{BB962C8B-B14F-4D97-AF65-F5344CB8AC3E}">
        <p14:creationId xmlns:p14="http://schemas.microsoft.com/office/powerpoint/2010/main" val="143199315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88396" y="228600"/>
            <a:ext cx="6828403" cy="510871"/>
          </a:xfrm>
          <a:effectLst>
            <a:outerShdw blurRad="165100" dist="38100" dir="3900000">
              <a:srgbClr val="000000">
                <a:alpha val="40000"/>
              </a:srgbClr>
            </a:outerShdw>
          </a:effectLst>
        </p:spPr>
        <p:txBody>
          <a:bodyPr>
            <a:normAutofit/>
          </a:bodyPr>
          <a:lstStyle/>
          <a:p>
            <a:pPr eaLnBrk="1" hangingPunct="1">
              <a:defRPr/>
            </a:pPr>
            <a:r>
              <a:rPr lang="en-GB" dirty="0" smtClean="0"/>
              <a:t>9190A Base Unit Specifications</a:t>
            </a:r>
            <a:endParaRPr lang="en-GB"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0" y="970455"/>
            <a:ext cx="4776788" cy="5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536107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73050" y="200025"/>
            <a:ext cx="7086600" cy="534725"/>
          </a:xfrm>
          <a:effectLst>
            <a:outerShdw blurRad="165100" dist="38100" dir="3900000">
              <a:srgbClr val="000000">
                <a:alpha val="40000"/>
              </a:srgbClr>
            </a:outerShdw>
          </a:effectLst>
        </p:spPr>
        <p:txBody>
          <a:bodyPr>
            <a:normAutofit fontScale="90000"/>
          </a:bodyPr>
          <a:lstStyle/>
          <a:p>
            <a:pPr eaLnBrk="1" hangingPunct="1">
              <a:defRPr/>
            </a:pPr>
            <a:r>
              <a:rPr lang="en-GB" dirty="0" smtClean="0"/>
              <a:t>9190A Optional Process Electronics Specs</a:t>
            </a:r>
            <a:endParaRPr lang="en-GB"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225" y="1002783"/>
            <a:ext cx="4081463" cy="529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875960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30200" y="228600"/>
            <a:ext cx="7086600" cy="502920"/>
          </a:xfrm>
          <a:effectLst>
            <a:outerShdw blurRad="165100" dist="38100" dir="3900000">
              <a:srgbClr val="000000">
                <a:alpha val="40000"/>
              </a:srgbClr>
            </a:outerShdw>
          </a:effectLst>
        </p:spPr>
        <p:txBody>
          <a:bodyPr>
            <a:normAutofit/>
          </a:bodyPr>
          <a:lstStyle/>
          <a:p>
            <a:pPr eaLnBrk="1" hangingPunct="1">
              <a:defRPr/>
            </a:pPr>
            <a:r>
              <a:rPr lang="en-GB" dirty="0" smtClean="0"/>
              <a:t>9190A Standard Equipment</a:t>
            </a:r>
            <a:endParaRPr lang="en-GB" dirty="0"/>
          </a:p>
        </p:txBody>
      </p:sp>
      <p:sp>
        <p:nvSpPr>
          <p:cNvPr id="2" name="Rectangle 1"/>
          <p:cNvSpPr/>
          <p:nvPr/>
        </p:nvSpPr>
        <p:spPr>
          <a:xfrm>
            <a:off x="593678" y="1131908"/>
            <a:ext cx="4572000" cy="400110"/>
          </a:xfrm>
          <a:prstGeom prst="rect">
            <a:avLst/>
          </a:prstGeom>
        </p:spPr>
        <p:txBody>
          <a:bodyPr>
            <a:spAutoFit/>
          </a:bodyPr>
          <a:lstStyle/>
          <a:p>
            <a:pPr>
              <a:spcAft>
                <a:spcPts val="600"/>
              </a:spcAft>
            </a:pPr>
            <a:r>
              <a:rPr lang="en-US" dirty="0" smtClean="0"/>
              <a:t>Included in the box</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678" y="1528762"/>
            <a:ext cx="7298568" cy="419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297944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175340"/>
            <a:ext cx="6554823" cy="660400"/>
          </a:xfrm>
        </p:spPr>
        <p:txBody>
          <a:bodyPr/>
          <a:lstStyle/>
          <a:p>
            <a:r>
              <a:rPr lang="en-US" dirty="0" smtClean="0"/>
              <a:t>9190A Optional Equipment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51284187"/>
              </p:ext>
            </p:extLst>
          </p:nvPr>
        </p:nvGraphicFramePr>
        <p:xfrm>
          <a:off x="1511616" y="1171003"/>
          <a:ext cx="6076634" cy="2390140"/>
        </p:xfrm>
        <a:graphic>
          <a:graphicData uri="http://schemas.openxmlformats.org/drawingml/2006/table">
            <a:tbl>
              <a:tblPr firstRow="1" firstCol="1" bandRow="1"/>
              <a:tblGrid>
                <a:gridCol w="1227149"/>
                <a:gridCol w="4849485"/>
              </a:tblGrid>
              <a:tr h="462280">
                <a:tc>
                  <a:txBody>
                    <a:bodyPr/>
                    <a:lstStyle/>
                    <a:p>
                      <a:pPr marL="0" marR="0" indent="0">
                        <a:lnSpc>
                          <a:spcPct val="115000"/>
                        </a:lnSpc>
                        <a:spcBef>
                          <a:spcPts val="0"/>
                        </a:spcBef>
                        <a:spcAft>
                          <a:spcPts val="0"/>
                        </a:spcAft>
                      </a:pPr>
                      <a:r>
                        <a:rPr lang="en-US" sz="1100" b="1" dirty="0">
                          <a:solidFill>
                            <a:srgbClr val="000000"/>
                          </a:solidFill>
                          <a:effectLst/>
                          <a:latin typeface="Arial" pitchFamily="34" charset="0"/>
                          <a:ea typeface="Times New Roman"/>
                          <a:cs typeface="Arial" pitchFamily="34" charset="0"/>
                        </a:rPr>
                        <a:t>Item Model</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D9F1"/>
                    </a:solidFill>
                  </a:tcPr>
                </a:tc>
                <a:tc>
                  <a:txBody>
                    <a:bodyPr/>
                    <a:lstStyle/>
                    <a:p>
                      <a:pPr marL="0" marR="0" indent="0">
                        <a:lnSpc>
                          <a:spcPct val="115000"/>
                        </a:lnSpc>
                        <a:spcBef>
                          <a:spcPts val="0"/>
                        </a:spcBef>
                        <a:spcAft>
                          <a:spcPts val="0"/>
                        </a:spcAft>
                      </a:pPr>
                      <a:r>
                        <a:rPr lang="en-US" sz="1100" b="1">
                          <a:solidFill>
                            <a:srgbClr val="000000"/>
                          </a:solidFill>
                          <a:effectLst/>
                          <a:latin typeface="Arial" pitchFamily="34" charset="0"/>
                          <a:ea typeface="Times New Roman"/>
                          <a:cs typeface="Arial" pitchFamily="34" charset="0"/>
                        </a:rPr>
                        <a:t>   Description</a:t>
                      </a:r>
                      <a:endParaRPr lang="en-US" sz="180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D9F1"/>
                    </a:solidFill>
                  </a:tcPr>
                </a:tc>
              </a:tr>
              <a:tr h="180975">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9190A-CASE</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9190A Carrying Case</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975">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9190-INSA</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9190A Insert A, imperial miscellaneous holes</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975">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9190-INSB</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9190A Insert B, imperial comparison holes</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975">
                <a:tc>
                  <a:txBody>
                    <a:bodyPr/>
                    <a:lstStyle/>
                    <a:p>
                      <a:pPr marL="0" marR="0" indent="0">
                        <a:lnSpc>
                          <a:spcPct val="115000"/>
                        </a:lnSpc>
                        <a:spcBef>
                          <a:spcPts val="0"/>
                        </a:spcBef>
                        <a:spcAft>
                          <a:spcPts val="0"/>
                        </a:spcAft>
                      </a:pPr>
                      <a:r>
                        <a:rPr lang="en-US" sz="1100">
                          <a:solidFill>
                            <a:srgbClr val="000000"/>
                          </a:solidFill>
                          <a:effectLst/>
                          <a:latin typeface="Arial" pitchFamily="34" charset="0"/>
                          <a:ea typeface="Times New Roman"/>
                          <a:cs typeface="Arial" pitchFamily="34" charset="0"/>
                        </a:rPr>
                        <a:t>9190-INSC</a:t>
                      </a:r>
                      <a:endParaRPr lang="en-US" sz="180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9190A Insert C, 0.25 inch holes</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975">
                <a:tc>
                  <a:txBody>
                    <a:bodyPr/>
                    <a:lstStyle/>
                    <a:p>
                      <a:pPr marL="0" marR="0" indent="0">
                        <a:lnSpc>
                          <a:spcPct val="115000"/>
                        </a:lnSpc>
                        <a:spcBef>
                          <a:spcPts val="0"/>
                        </a:spcBef>
                        <a:spcAft>
                          <a:spcPts val="0"/>
                        </a:spcAft>
                      </a:pPr>
                      <a:r>
                        <a:rPr lang="en-US" sz="1100">
                          <a:solidFill>
                            <a:srgbClr val="000000"/>
                          </a:solidFill>
                          <a:effectLst/>
                          <a:latin typeface="Arial" pitchFamily="34" charset="0"/>
                          <a:ea typeface="Times New Roman"/>
                          <a:cs typeface="Arial" pitchFamily="34" charset="0"/>
                        </a:rPr>
                        <a:t>9190-INSD</a:t>
                      </a:r>
                      <a:endParaRPr lang="en-US" sz="180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9190A Insert D, metric comparison holes</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975">
                <a:tc>
                  <a:txBody>
                    <a:bodyPr/>
                    <a:lstStyle/>
                    <a:p>
                      <a:pPr marL="0" marR="0" indent="0">
                        <a:lnSpc>
                          <a:spcPct val="115000"/>
                        </a:lnSpc>
                        <a:spcBef>
                          <a:spcPts val="0"/>
                        </a:spcBef>
                        <a:spcAft>
                          <a:spcPts val="0"/>
                        </a:spcAft>
                      </a:pPr>
                      <a:r>
                        <a:rPr lang="en-US" sz="1100">
                          <a:solidFill>
                            <a:srgbClr val="000000"/>
                          </a:solidFill>
                          <a:effectLst/>
                          <a:latin typeface="Arial" pitchFamily="34" charset="0"/>
                          <a:ea typeface="Times New Roman"/>
                          <a:cs typeface="Arial" pitchFamily="34" charset="0"/>
                        </a:rPr>
                        <a:t>9190-INSE</a:t>
                      </a:r>
                      <a:endParaRPr lang="en-US" sz="180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9190A Insert E, metric miscellaneous holes with 0.25 inch hole</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975">
                <a:tc>
                  <a:txBody>
                    <a:bodyPr/>
                    <a:lstStyle/>
                    <a:p>
                      <a:pPr marL="0" marR="0" indent="0">
                        <a:lnSpc>
                          <a:spcPct val="115000"/>
                        </a:lnSpc>
                        <a:spcBef>
                          <a:spcPts val="0"/>
                        </a:spcBef>
                        <a:spcAft>
                          <a:spcPts val="0"/>
                        </a:spcAft>
                      </a:pPr>
                      <a:r>
                        <a:rPr lang="en-US" sz="1100">
                          <a:solidFill>
                            <a:srgbClr val="000000"/>
                          </a:solidFill>
                          <a:effectLst/>
                          <a:latin typeface="Arial" pitchFamily="34" charset="0"/>
                          <a:ea typeface="Times New Roman"/>
                          <a:cs typeface="Arial" pitchFamily="34" charset="0"/>
                        </a:rPr>
                        <a:t>9190-INSF</a:t>
                      </a:r>
                      <a:endParaRPr lang="en-US" sz="180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9190A Insert F, metric comparison miscellaneous holes with 0.25 inch hole</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975">
                <a:tc>
                  <a:txBody>
                    <a:bodyPr/>
                    <a:lstStyle/>
                    <a:p>
                      <a:pPr marL="0" marR="0" indent="0">
                        <a:lnSpc>
                          <a:spcPct val="115000"/>
                        </a:lnSpc>
                        <a:spcBef>
                          <a:spcPts val="0"/>
                        </a:spcBef>
                        <a:spcAft>
                          <a:spcPts val="0"/>
                        </a:spcAft>
                      </a:pPr>
                      <a:r>
                        <a:rPr lang="en-US" sz="1100">
                          <a:solidFill>
                            <a:srgbClr val="000000"/>
                          </a:solidFill>
                          <a:effectLst/>
                          <a:latin typeface="Arial" pitchFamily="34" charset="0"/>
                          <a:ea typeface="Times New Roman"/>
                          <a:cs typeface="Arial" pitchFamily="34" charset="0"/>
                        </a:rPr>
                        <a:t>9190-INSY1</a:t>
                      </a:r>
                      <a:endParaRPr lang="en-US" sz="180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9190A Insert Y, custom insert with blank insulator</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975">
                <a:tc>
                  <a:txBody>
                    <a:bodyPr/>
                    <a:lstStyle/>
                    <a:p>
                      <a:pPr marL="0" marR="0" indent="0">
                        <a:lnSpc>
                          <a:spcPct val="115000"/>
                        </a:lnSpc>
                        <a:spcBef>
                          <a:spcPts val="0"/>
                        </a:spcBef>
                        <a:spcAft>
                          <a:spcPts val="0"/>
                        </a:spcAft>
                      </a:pPr>
                      <a:r>
                        <a:rPr lang="en-US" sz="1100">
                          <a:solidFill>
                            <a:srgbClr val="000000"/>
                          </a:solidFill>
                          <a:effectLst/>
                          <a:latin typeface="Arial" pitchFamily="34" charset="0"/>
                          <a:ea typeface="Times New Roman"/>
                          <a:cs typeface="Arial" pitchFamily="34" charset="0"/>
                        </a:rPr>
                        <a:t>9190-INSY2</a:t>
                      </a:r>
                      <a:endParaRPr lang="en-US" sz="180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9190A Insert Y, custom insert with custom insulator</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0975">
                <a:tc>
                  <a:txBody>
                    <a:bodyPr/>
                    <a:lstStyle/>
                    <a:p>
                      <a:pPr marL="0" marR="0" indent="0">
                        <a:lnSpc>
                          <a:spcPct val="115000"/>
                        </a:lnSpc>
                        <a:spcBef>
                          <a:spcPts val="0"/>
                        </a:spcBef>
                        <a:spcAft>
                          <a:spcPts val="0"/>
                        </a:spcAft>
                      </a:pPr>
                      <a:r>
                        <a:rPr lang="en-US" sz="1100">
                          <a:solidFill>
                            <a:srgbClr val="000000"/>
                          </a:solidFill>
                          <a:effectLst/>
                          <a:latin typeface="Arial" pitchFamily="34" charset="0"/>
                          <a:ea typeface="Times New Roman"/>
                          <a:cs typeface="Arial" pitchFamily="34" charset="0"/>
                        </a:rPr>
                        <a:t>9190-INSZ</a:t>
                      </a:r>
                      <a:endParaRPr lang="en-US" sz="180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nSpc>
                          <a:spcPct val="115000"/>
                        </a:lnSpc>
                        <a:spcBef>
                          <a:spcPts val="0"/>
                        </a:spcBef>
                        <a:spcAft>
                          <a:spcPts val="0"/>
                        </a:spcAft>
                      </a:pPr>
                      <a:r>
                        <a:rPr lang="en-US" sz="1100" dirty="0">
                          <a:solidFill>
                            <a:srgbClr val="000000"/>
                          </a:solidFill>
                          <a:effectLst/>
                          <a:latin typeface="Arial" pitchFamily="34" charset="0"/>
                          <a:ea typeface="Times New Roman"/>
                          <a:cs typeface="Arial" pitchFamily="34" charset="0"/>
                        </a:rPr>
                        <a:t>9190A Insert Z, blank insert</a:t>
                      </a:r>
                      <a:endParaRPr lang="en-US" sz="1800" dirty="0">
                        <a:effectLst/>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400" y="3655131"/>
            <a:ext cx="3138714" cy="2136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08600" y="5718205"/>
            <a:ext cx="1176028" cy="276999"/>
          </a:xfrm>
          <a:prstGeom prst="rect">
            <a:avLst/>
          </a:prstGeom>
          <a:noFill/>
        </p:spPr>
        <p:txBody>
          <a:bodyPr wrap="none" rtlCol="0">
            <a:spAutoFit/>
          </a:bodyPr>
          <a:lstStyle/>
          <a:p>
            <a:r>
              <a:rPr lang="en-US" sz="1200" dirty="0" smtClean="0"/>
              <a:t>9190A Inserts</a:t>
            </a:r>
            <a:endParaRPr lang="en-US" sz="1200" dirty="0"/>
          </a:p>
        </p:txBody>
      </p:sp>
      <p:sp>
        <p:nvSpPr>
          <p:cNvPr id="14" name="TextBox 13"/>
          <p:cNvSpPr txBox="1"/>
          <p:nvPr/>
        </p:nvSpPr>
        <p:spPr>
          <a:xfrm>
            <a:off x="2334605" y="5514201"/>
            <a:ext cx="1038169" cy="276999"/>
          </a:xfrm>
          <a:prstGeom prst="rect">
            <a:avLst/>
          </a:prstGeom>
          <a:noFill/>
        </p:spPr>
        <p:txBody>
          <a:bodyPr wrap="none" rtlCol="0">
            <a:spAutoFit/>
          </a:bodyPr>
          <a:lstStyle/>
          <a:p>
            <a:r>
              <a:rPr lang="en-US" sz="1200" dirty="0" smtClean="0"/>
              <a:t>9190A Case</a:t>
            </a:r>
            <a:endParaRPr lang="en-US" sz="1200" dirty="0"/>
          </a:p>
        </p:txBody>
      </p:sp>
      <p:pic>
        <p:nvPicPr>
          <p:cNvPr id="2050" name="Picture 2" descr="V:\namerica\everett\artwkgrp\photo\public\Fluke Calibration\TCAL - Temperature Calibration\9190A\MediumRes\Fc-9190a-case_01a_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9630" y="3746500"/>
            <a:ext cx="1468120" cy="172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659192"/>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30200" y="228600"/>
            <a:ext cx="7086600" cy="550628"/>
          </a:xfrm>
          <a:effectLst>
            <a:outerShdw blurRad="165100" dist="38100" dir="3900000">
              <a:srgbClr val="000000">
                <a:alpha val="40000"/>
              </a:srgbClr>
            </a:outerShdw>
          </a:effectLst>
        </p:spPr>
        <p:txBody>
          <a:bodyPr>
            <a:normAutofit/>
          </a:bodyPr>
          <a:lstStyle/>
          <a:p>
            <a:pPr eaLnBrk="1" hangingPunct="1">
              <a:defRPr/>
            </a:pPr>
            <a:r>
              <a:rPr lang="en-GB" dirty="0" smtClean="0"/>
              <a:t>Sales and Marketing Materials</a:t>
            </a:r>
            <a:endParaRPr lang="en-GB" dirty="0"/>
          </a:p>
        </p:txBody>
      </p:sp>
      <p:sp>
        <p:nvSpPr>
          <p:cNvPr id="14" name="Rectangle 13"/>
          <p:cNvSpPr/>
          <p:nvPr/>
        </p:nvSpPr>
        <p:spPr>
          <a:xfrm>
            <a:off x="1233343" y="2104282"/>
            <a:ext cx="6875607" cy="4524315"/>
          </a:xfrm>
          <a:prstGeom prst="rect">
            <a:avLst/>
          </a:prstGeom>
        </p:spPr>
        <p:txBody>
          <a:bodyPr wrap="square" numCol="2">
            <a:spAutoFit/>
          </a:bodyPr>
          <a:lstStyle/>
          <a:p>
            <a:pPr>
              <a:spcAft>
                <a:spcPts val="600"/>
              </a:spcAft>
            </a:pPr>
            <a:r>
              <a:rPr lang="en-US" b="0" dirty="0" smtClean="0"/>
              <a:t>Collateral</a:t>
            </a:r>
          </a:p>
          <a:p>
            <a:pPr marL="342900" indent="-342900">
              <a:spcAft>
                <a:spcPts val="600"/>
              </a:spcAft>
              <a:buFont typeface="Arial" pitchFamily="34" charset="0"/>
              <a:buChar char="•"/>
            </a:pPr>
            <a:r>
              <a:rPr lang="en-US" sz="1600" b="0" dirty="0" smtClean="0"/>
              <a:t>Brochure</a:t>
            </a:r>
          </a:p>
          <a:p>
            <a:pPr marL="342900" indent="-342900">
              <a:spcAft>
                <a:spcPts val="600"/>
              </a:spcAft>
              <a:buFont typeface="Arial" pitchFamily="34" charset="0"/>
              <a:buChar char="•"/>
            </a:pPr>
            <a:r>
              <a:rPr lang="en-US" sz="1600" b="0" dirty="0" smtClean="0"/>
              <a:t>Data sheet</a:t>
            </a:r>
          </a:p>
          <a:p>
            <a:pPr marL="342900" indent="-342900">
              <a:spcAft>
                <a:spcPts val="600"/>
              </a:spcAft>
              <a:buFont typeface="Arial" pitchFamily="34" charset="0"/>
              <a:buChar char="•"/>
            </a:pPr>
            <a:r>
              <a:rPr lang="en-US" sz="1600" b="0" dirty="0" smtClean="0"/>
              <a:t>Press Release</a:t>
            </a:r>
          </a:p>
          <a:p>
            <a:pPr>
              <a:spcAft>
                <a:spcPts val="600"/>
              </a:spcAft>
            </a:pPr>
            <a:r>
              <a:rPr lang="en-US" b="0" dirty="0" smtClean="0"/>
              <a:t>E-advertising</a:t>
            </a:r>
          </a:p>
          <a:p>
            <a:pPr marL="342900" indent="-342900">
              <a:spcAft>
                <a:spcPts val="600"/>
              </a:spcAft>
              <a:buFont typeface="Arial" pitchFamily="34" charset="0"/>
              <a:buChar char="•"/>
            </a:pPr>
            <a:r>
              <a:rPr lang="en-US" sz="1600" b="0" dirty="0" smtClean="0"/>
              <a:t>Email blast</a:t>
            </a:r>
          </a:p>
          <a:p>
            <a:pPr marL="342900" indent="-342900">
              <a:spcAft>
                <a:spcPts val="600"/>
              </a:spcAft>
              <a:buFont typeface="Arial" pitchFamily="34" charset="0"/>
              <a:buChar char="•"/>
            </a:pPr>
            <a:r>
              <a:rPr lang="en-US" sz="1600" b="0" dirty="0" smtClean="0"/>
              <a:t>Web banner</a:t>
            </a:r>
          </a:p>
          <a:p>
            <a:pPr marL="342900" indent="-342900">
              <a:spcAft>
                <a:spcPts val="600"/>
              </a:spcAft>
              <a:buFont typeface="Arial" pitchFamily="34" charset="0"/>
              <a:buChar char="•"/>
            </a:pPr>
            <a:r>
              <a:rPr lang="en-US" sz="1600" b="0" dirty="0" smtClean="0"/>
              <a:t>Product web page</a:t>
            </a:r>
          </a:p>
          <a:p>
            <a:pPr>
              <a:spcAft>
                <a:spcPts val="600"/>
              </a:spcAft>
            </a:pPr>
            <a:r>
              <a:rPr lang="en-US" b="0" dirty="0" smtClean="0"/>
              <a:t>Print advertising</a:t>
            </a:r>
          </a:p>
          <a:p>
            <a:pPr marL="342900" indent="-342900">
              <a:spcAft>
                <a:spcPts val="600"/>
              </a:spcAft>
              <a:buFont typeface="Arial" pitchFamily="34" charset="0"/>
              <a:buChar char="•"/>
            </a:pPr>
            <a:r>
              <a:rPr lang="en-US" sz="1600" b="0" dirty="0" smtClean="0"/>
              <a:t>Full/half/quarter page ads</a:t>
            </a:r>
          </a:p>
          <a:p>
            <a:pPr marL="342900" indent="-342900">
              <a:spcAft>
                <a:spcPts val="600"/>
              </a:spcAft>
              <a:buFont typeface="Arial" pitchFamily="34" charset="0"/>
              <a:buChar char="•"/>
            </a:pPr>
            <a:endParaRPr lang="en-US" sz="1600" b="0" dirty="0"/>
          </a:p>
          <a:p>
            <a:pPr marL="342900" indent="-342900">
              <a:spcAft>
                <a:spcPts val="600"/>
              </a:spcAft>
              <a:buFont typeface="Arial" pitchFamily="34" charset="0"/>
              <a:buChar char="•"/>
            </a:pPr>
            <a:endParaRPr lang="en-US" sz="1600" b="0" dirty="0" smtClean="0"/>
          </a:p>
          <a:p>
            <a:pPr marL="342900" indent="-342900">
              <a:spcAft>
                <a:spcPts val="600"/>
              </a:spcAft>
              <a:buFont typeface="Arial" pitchFamily="34" charset="0"/>
              <a:buChar char="•"/>
            </a:pPr>
            <a:endParaRPr lang="en-US" sz="1600" b="0" dirty="0" smtClean="0"/>
          </a:p>
          <a:p>
            <a:pPr>
              <a:spcAft>
                <a:spcPts val="600"/>
              </a:spcAft>
            </a:pPr>
            <a:r>
              <a:rPr lang="en-US" b="0" dirty="0" smtClean="0"/>
              <a:t>Trade shows </a:t>
            </a:r>
          </a:p>
          <a:p>
            <a:pPr marL="285750" indent="-285750">
              <a:spcAft>
                <a:spcPts val="600"/>
              </a:spcAft>
              <a:buFont typeface="Arial" pitchFamily="34" charset="0"/>
              <a:buChar char="•"/>
            </a:pPr>
            <a:r>
              <a:rPr lang="en-US" sz="1600" b="0" dirty="0" err="1" smtClean="0"/>
              <a:t>Quickscreen</a:t>
            </a:r>
            <a:endParaRPr lang="en-US" sz="1600" b="0" dirty="0" smtClean="0"/>
          </a:p>
          <a:p>
            <a:pPr>
              <a:spcAft>
                <a:spcPts val="600"/>
              </a:spcAft>
            </a:pPr>
            <a:r>
              <a:rPr lang="en-US" b="0" dirty="0" smtClean="0"/>
              <a:t>Sales tools</a:t>
            </a:r>
          </a:p>
          <a:p>
            <a:pPr marL="285750" indent="-285750">
              <a:spcAft>
                <a:spcPts val="600"/>
              </a:spcAft>
              <a:buFont typeface="Arial" pitchFamily="34" charset="0"/>
              <a:buChar char="•"/>
            </a:pPr>
            <a:r>
              <a:rPr lang="en-US" sz="1600" b="0" dirty="0" smtClean="0"/>
              <a:t>Sales guide</a:t>
            </a:r>
          </a:p>
          <a:p>
            <a:pPr marL="285750" indent="-285750">
              <a:spcAft>
                <a:spcPts val="600"/>
              </a:spcAft>
              <a:buFont typeface="Arial" pitchFamily="34" charset="0"/>
              <a:buChar char="•"/>
            </a:pPr>
            <a:r>
              <a:rPr lang="en-US" sz="1600" b="0" dirty="0" smtClean="0"/>
              <a:t>Sales training presentation</a:t>
            </a:r>
          </a:p>
          <a:p>
            <a:pPr marL="285750" indent="-285750">
              <a:spcAft>
                <a:spcPts val="600"/>
              </a:spcAft>
              <a:buFont typeface="Arial" pitchFamily="34" charset="0"/>
              <a:buChar char="•"/>
            </a:pPr>
            <a:r>
              <a:rPr lang="en-US" sz="1600" b="0" dirty="0" smtClean="0"/>
              <a:t>Customer presentation</a:t>
            </a:r>
          </a:p>
          <a:p>
            <a:pPr marL="285750" indent="-285750">
              <a:spcAft>
                <a:spcPts val="600"/>
              </a:spcAft>
              <a:buFont typeface="Arial" pitchFamily="34" charset="0"/>
              <a:buChar char="•"/>
            </a:pPr>
            <a:r>
              <a:rPr lang="en-US" sz="1600" b="0" dirty="0" smtClean="0"/>
              <a:t>Catalog copy</a:t>
            </a:r>
          </a:p>
          <a:p>
            <a:pPr marL="285750" indent="-285750">
              <a:spcAft>
                <a:spcPts val="600"/>
              </a:spcAft>
              <a:buFont typeface="Arial" pitchFamily="34" charset="0"/>
              <a:buChar char="•"/>
            </a:pPr>
            <a:r>
              <a:rPr lang="en-US" sz="1600" b="0" dirty="0" smtClean="0"/>
              <a:t>Product photos</a:t>
            </a:r>
          </a:p>
        </p:txBody>
      </p:sp>
      <p:sp>
        <p:nvSpPr>
          <p:cNvPr id="5" name="Rectangle 4"/>
          <p:cNvSpPr/>
          <p:nvPr/>
        </p:nvSpPr>
        <p:spPr>
          <a:xfrm>
            <a:off x="877743" y="1129626"/>
            <a:ext cx="5674132" cy="846386"/>
          </a:xfrm>
          <a:prstGeom prst="rect">
            <a:avLst/>
          </a:prstGeom>
        </p:spPr>
        <p:txBody>
          <a:bodyPr wrap="square">
            <a:spAutoFit/>
          </a:bodyPr>
          <a:lstStyle/>
          <a:p>
            <a:pPr>
              <a:spcAft>
                <a:spcPts val="600"/>
              </a:spcAft>
            </a:pPr>
            <a:r>
              <a:rPr lang="en-US" sz="2400" dirty="0" smtClean="0"/>
              <a:t>9190A Launch Page</a:t>
            </a:r>
          </a:p>
          <a:p>
            <a:pPr>
              <a:spcAft>
                <a:spcPts val="600"/>
              </a:spcAft>
            </a:pPr>
            <a:r>
              <a:rPr lang="en-US" b="0" dirty="0" smtClean="0">
                <a:hlinkClick r:id="rId3"/>
              </a:rPr>
              <a:t>http://</a:t>
            </a:r>
            <a:r>
              <a:rPr lang="en-US" b="0" dirty="0" smtClean="0">
                <a:hlinkClick r:id="rId3"/>
              </a:rPr>
              <a:t>eu.flukecal.com/9190A-Launch</a:t>
            </a:r>
            <a:r>
              <a:rPr lang="en-US" b="0" dirty="0" smtClean="0">
                <a:hlinkClick r:id="rId3"/>
              </a:rPr>
              <a:t>-EU</a:t>
            </a:r>
            <a:endParaRPr lang="en-US" b="0" dirty="0" smtClean="0"/>
          </a:p>
        </p:txBody>
      </p:sp>
    </p:spTree>
    <p:extLst>
      <p:ext uri="{BB962C8B-B14F-4D97-AF65-F5344CB8AC3E}">
        <p14:creationId xmlns:p14="http://schemas.microsoft.com/office/powerpoint/2010/main" val="213754277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73457"/>
            <a:ext cx="6654800" cy="660400"/>
          </a:xfrm>
        </p:spPr>
        <p:txBody>
          <a:bodyPr anchor="ctr"/>
          <a:lstStyle/>
          <a:p>
            <a:r>
              <a:rPr lang="en-US" dirty="0" smtClean="0"/>
              <a:t>9190A Product Positioning</a:t>
            </a:r>
            <a:endParaRPr lang="en-US" dirty="0"/>
          </a:p>
        </p:txBody>
      </p:sp>
      <p:sp>
        <p:nvSpPr>
          <p:cNvPr id="11" name="Rectangle 9"/>
          <p:cNvSpPr>
            <a:spLocks noChangeArrowheads="1"/>
          </p:cNvSpPr>
          <p:nvPr/>
        </p:nvSpPr>
        <p:spPr bwMode="auto">
          <a:xfrm>
            <a:off x="445701" y="1125782"/>
            <a:ext cx="6058465" cy="434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lnSpc>
                <a:spcPct val="90000"/>
              </a:lnSpc>
              <a:spcAft>
                <a:spcPts val="600"/>
              </a:spcAft>
              <a:buSzPct val="100000"/>
            </a:pPr>
            <a:r>
              <a:rPr lang="en-US" sz="2200" dirty="0" smtClean="0">
                <a:effectLst>
                  <a:outerShdw blurRad="38100" dist="38100" dir="2700000" algn="tl">
                    <a:srgbClr val="000000">
                      <a:alpha val="43137"/>
                    </a:srgbClr>
                  </a:outerShdw>
                </a:effectLst>
              </a:rPr>
              <a:t>The most stable cold temperature</a:t>
            </a:r>
          </a:p>
          <a:p>
            <a:pPr eaLnBrk="0" hangingPunct="0">
              <a:lnSpc>
                <a:spcPct val="90000"/>
              </a:lnSpc>
              <a:spcAft>
                <a:spcPts val="600"/>
              </a:spcAft>
              <a:buSzPct val="100000"/>
            </a:pPr>
            <a:r>
              <a:rPr lang="en-US" sz="2200" dirty="0" smtClean="0">
                <a:effectLst>
                  <a:outerShdw blurRad="38100" dist="38100" dir="2700000" algn="tl">
                    <a:srgbClr val="000000">
                      <a:alpha val="43137"/>
                    </a:srgbClr>
                  </a:outerShdw>
                </a:effectLst>
              </a:rPr>
              <a:t>dry-block calibrator you can buy</a:t>
            </a:r>
          </a:p>
          <a:p>
            <a:pPr marL="342900" indent="-342900" eaLnBrk="0" hangingPunct="0">
              <a:lnSpc>
                <a:spcPct val="90000"/>
              </a:lnSpc>
              <a:spcAft>
                <a:spcPts val="600"/>
              </a:spcAft>
              <a:buSzPct val="100000"/>
              <a:buFont typeface="Arial" pitchFamily="34" charset="0"/>
              <a:buChar char="•"/>
            </a:pPr>
            <a:r>
              <a:rPr lang="en-US" sz="1800" b="0" dirty="0"/>
              <a:t>Wide temperature </a:t>
            </a:r>
            <a:r>
              <a:rPr lang="en-US" sz="1800" b="0" dirty="0" smtClean="0"/>
              <a:t>range:  –</a:t>
            </a:r>
            <a:r>
              <a:rPr lang="en-US" sz="1800" b="0" dirty="0"/>
              <a:t>95 º</a:t>
            </a:r>
            <a:r>
              <a:rPr lang="en-US" sz="1800" b="0" dirty="0" smtClean="0"/>
              <a:t>C </a:t>
            </a:r>
            <a:r>
              <a:rPr lang="en-US" sz="1800" b="0" dirty="0"/>
              <a:t>to 140 </a:t>
            </a:r>
            <a:r>
              <a:rPr lang="en-US" sz="1800" b="0" dirty="0" smtClean="0"/>
              <a:t>ºC</a:t>
            </a:r>
            <a:endParaRPr lang="en-US" sz="1800" b="0" dirty="0"/>
          </a:p>
          <a:p>
            <a:pPr marL="628650" lvl="1" indent="-171450" eaLnBrk="0" hangingPunct="0">
              <a:lnSpc>
                <a:spcPct val="90000"/>
              </a:lnSpc>
              <a:spcAft>
                <a:spcPts val="600"/>
              </a:spcAft>
              <a:buSzPct val="100000"/>
              <a:buFont typeface="Arial" pitchFamily="34" charset="0"/>
              <a:buChar char="•"/>
            </a:pPr>
            <a:r>
              <a:rPr lang="en-US" sz="1400" b="0" dirty="0"/>
              <a:t>Brackets the coldest and highest temperatures required </a:t>
            </a:r>
            <a:r>
              <a:rPr lang="en-US" sz="1400" b="0" dirty="0" smtClean="0"/>
              <a:t>for most pharmaceutical</a:t>
            </a:r>
            <a:r>
              <a:rPr lang="en-US" sz="1400" b="0" dirty="0"/>
              <a:t>, biomedical and food </a:t>
            </a:r>
            <a:r>
              <a:rPr lang="en-US" sz="1400" b="0" dirty="0" smtClean="0"/>
              <a:t>processing applications</a:t>
            </a:r>
          </a:p>
          <a:p>
            <a:pPr marL="342900" indent="-342900" eaLnBrk="0" hangingPunct="0">
              <a:lnSpc>
                <a:spcPct val="90000"/>
              </a:lnSpc>
              <a:spcAft>
                <a:spcPts val="600"/>
              </a:spcAft>
              <a:buSzPct val="100000"/>
              <a:buFont typeface="Arial" pitchFamily="34" charset="0"/>
              <a:buChar char="•"/>
            </a:pPr>
            <a:r>
              <a:rPr lang="en-US" sz="1800" b="0" dirty="0" smtClean="0"/>
              <a:t>Best-in-class stability:  ±0.015 ºC </a:t>
            </a:r>
            <a:r>
              <a:rPr lang="en-US" sz="1800" b="0" dirty="0"/>
              <a:t>full </a:t>
            </a:r>
            <a:r>
              <a:rPr lang="en-US" sz="1800" b="0" dirty="0" smtClean="0"/>
              <a:t>range</a:t>
            </a:r>
          </a:p>
          <a:p>
            <a:pPr marL="628650" lvl="1" indent="-171450" eaLnBrk="0" hangingPunct="0">
              <a:lnSpc>
                <a:spcPct val="90000"/>
              </a:lnSpc>
              <a:spcAft>
                <a:spcPts val="600"/>
              </a:spcAft>
              <a:buSzPct val="100000"/>
              <a:buFont typeface="Arial" pitchFamily="34" charset="0"/>
              <a:buChar char="•"/>
            </a:pPr>
            <a:r>
              <a:rPr lang="en-US" sz="1400" b="0" dirty="0" smtClean="0">
                <a:solidFill>
                  <a:srgbClr val="000000"/>
                </a:solidFill>
              </a:rPr>
              <a:t>2x better than the competition</a:t>
            </a:r>
          </a:p>
          <a:p>
            <a:pPr marL="628650" lvl="1" indent="-171450" eaLnBrk="0" hangingPunct="0">
              <a:lnSpc>
                <a:spcPct val="90000"/>
              </a:lnSpc>
              <a:spcAft>
                <a:spcPts val="600"/>
              </a:spcAft>
              <a:buSzPct val="100000"/>
              <a:buFont typeface="Arial" pitchFamily="34" charset="0"/>
              <a:buChar char="•"/>
            </a:pPr>
            <a:r>
              <a:rPr lang="en-US" sz="1400" b="0" dirty="0" smtClean="0">
                <a:solidFill>
                  <a:srgbClr val="000000"/>
                </a:solidFill>
              </a:rPr>
              <a:t>Ideal for applications that demand strict quality control and regulatory process compliance</a:t>
            </a:r>
            <a:endParaRPr lang="en-US" sz="2400" b="0" dirty="0" smtClean="0"/>
          </a:p>
          <a:p>
            <a:pPr marL="342900" indent="-342900" eaLnBrk="0" hangingPunct="0">
              <a:lnSpc>
                <a:spcPct val="90000"/>
              </a:lnSpc>
              <a:spcAft>
                <a:spcPts val="600"/>
              </a:spcAft>
              <a:buSzPct val="100000"/>
              <a:buFont typeface="Arial" pitchFamily="34" charset="0"/>
              <a:buChar char="•"/>
            </a:pPr>
            <a:r>
              <a:rPr lang="en-US" sz="1800" b="0" dirty="0" smtClean="0"/>
              <a:t>Great for cleanroom environments</a:t>
            </a:r>
          </a:p>
          <a:p>
            <a:pPr marL="628650" lvl="1" indent="-171450" eaLnBrk="0" hangingPunct="0">
              <a:lnSpc>
                <a:spcPct val="90000"/>
              </a:lnSpc>
              <a:spcAft>
                <a:spcPts val="600"/>
              </a:spcAft>
              <a:buSzPct val="100000"/>
              <a:buFont typeface="Arial" pitchFamily="34" charset="0"/>
              <a:buChar char="•"/>
            </a:pPr>
            <a:r>
              <a:rPr lang="en-US" sz="1400" b="0" dirty="0" smtClean="0"/>
              <a:t>Faster heating &amp; cooling rates than a bath</a:t>
            </a:r>
          </a:p>
          <a:p>
            <a:pPr marL="628650" lvl="1" indent="-171450" eaLnBrk="0" hangingPunct="0">
              <a:lnSpc>
                <a:spcPct val="90000"/>
              </a:lnSpc>
              <a:spcAft>
                <a:spcPts val="600"/>
              </a:spcAft>
              <a:buSzPct val="100000"/>
              <a:buFont typeface="Arial" pitchFamily="34" charset="0"/>
              <a:buChar char="•"/>
            </a:pPr>
            <a:r>
              <a:rPr lang="en-US" sz="1400" b="0" dirty="0" smtClean="0"/>
              <a:t>Easier to transport</a:t>
            </a:r>
          </a:p>
          <a:p>
            <a:pPr marL="628650" lvl="1" indent="-171450" eaLnBrk="0" hangingPunct="0">
              <a:lnSpc>
                <a:spcPct val="90000"/>
              </a:lnSpc>
              <a:spcAft>
                <a:spcPts val="600"/>
              </a:spcAft>
              <a:buSzPct val="100000"/>
              <a:buFont typeface="Arial" pitchFamily="34" charset="0"/>
              <a:buChar char="•"/>
            </a:pPr>
            <a:r>
              <a:rPr lang="en-US" sz="1400" b="0" dirty="0" smtClean="0"/>
              <a:t>No bath fluids that can spill and give off vapors</a:t>
            </a:r>
          </a:p>
          <a:p>
            <a:pPr marL="342900" lvl="0" indent="-342900" eaLnBrk="0" hangingPunct="0">
              <a:lnSpc>
                <a:spcPct val="90000"/>
              </a:lnSpc>
              <a:spcAft>
                <a:spcPts val="600"/>
              </a:spcAft>
              <a:buSzPct val="100000"/>
              <a:buFont typeface="Arial" pitchFamily="34" charset="0"/>
              <a:buChar char="•"/>
            </a:pPr>
            <a:r>
              <a:rPr lang="en-US" sz="1800" b="0" dirty="0" smtClean="0">
                <a:solidFill>
                  <a:srgbClr val="000000"/>
                </a:solidFill>
              </a:rPr>
              <a:t>When temperatures stay stable during calibration, you can be confident results are accurate</a:t>
            </a:r>
            <a:endParaRPr lang="en-US" sz="1800" b="0" dirty="0">
              <a:solidFill>
                <a:srgbClr val="00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350" y="5534108"/>
            <a:ext cx="5804451" cy="564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6801" y="1668781"/>
            <a:ext cx="2004072" cy="301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3023033"/>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Questions</a:t>
            </a:r>
            <a:endParaRPr lang="en-US" dirty="0"/>
          </a:p>
        </p:txBody>
      </p:sp>
      <p:sp>
        <p:nvSpPr>
          <p:cNvPr id="4" name="Content Placeholder 3"/>
          <p:cNvSpPr>
            <a:spLocks noGrp="1"/>
          </p:cNvSpPr>
          <p:nvPr>
            <p:ph idx="1"/>
          </p:nvPr>
        </p:nvSpPr>
        <p:spPr>
          <a:xfrm>
            <a:off x="3543300" y="2628900"/>
            <a:ext cx="2298700" cy="1422400"/>
          </a:xfrm>
        </p:spPr>
        <p:txBody>
          <a:bodyPr/>
          <a:lstStyle/>
          <a:p>
            <a:pPr marL="0" indent="0">
              <a:buNone/>
            </a:pPr>
            <a:r>
              <a:rPr lang="en-US" sz="9600" dirty="0" smtClean="0"/>
              <a:t>???</a:t>
            </a:r>
            <a:endParaRPr lang="en-US" sz="9600" dirty="0"/>
          </a:p>
        </p:txBody>
      </p:sp>
    </p:spTree>
    <p:extLst>
      <p:ext uri="{BB962C8B-B14F-4D97-AF65-F5344CB8AC3E}">
        <p14:creationId xmlns:p14="http://schemas.microsoft.com/office/powerpoint/2010/main" val="572275220"/>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176" y="125749"/>
            <a:ext cx="6536524" cy="660400"/>
          </a:xfrm>
        </p:spPr>
        <p:txBody>
          <a:bodyPr anchor="ctr"/>
          <a:lstStyle/>
          <a:p>
            <a:r>
              <a:rPr lang="en-US" dirty="0" smtClean="0"/>
              <a:t>9190A Typical Applications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623862763"/>
              </p:ext>
            </p:extLst>
          </p:nvPr>
        </p:nvGraphicFramePr>
        <p:xfrm>
          <a:off x="655310" y="1197023"/>
          <a:ext cx="4783382" cy="4829785"/>
        </p:xfrm>
        <a:graphic>
          <a:graphicData uri="http://schemas.openxmlformats.org/drawingml/2006/table">
            <a:tbl>
              <a:tblPr firstRow="1" bandRow="1">
                <a:tableStyleId>{5C22544A-7EE6-4342-B048-85BDC9FD1C3A}</a:tableStyleId>
              </a:tblPr>
              <a:tblGrid>
                <a:gridCol w="2150714"/>
                <a:gridCol w="2632668"/>
              </a:tblGrid>
              <a:tr h="517176">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2000" b="1" dirty="0" smtClean="0">
                          <a:solidFill>
                            <a:srgbClr val="FFFFFF"/>
                          </a:solidFill>
                          <a:effectLst>
                            <a:outerShdw blurRad="38100" dist="38100" dir="2700000" algn="tl">
                              <a:srgbClr val="000000">
                                <a:alpha val="43137"/>
                              </a:srgbClr>
                            </a:outerShdw>
                          </a:effectLst>
                        </a:rPr>
                        <a:t>Industry</a:t>
                      </a:r>
                      <a:endParaRPr lang="en-US" sz="2000" b="1" dirty="0">
                        <a:solidFill>
                          <a:srgbClr val="FFFFFF"/>
                        </a:solidFill>
                        <a:effectLst>
                          <a:outerShdw blurRad="38100" dist="38100" dir="2700000" algn="tl">
                            <a:srgbClr val="000000">
                              <a:alpha val="43137"/>
                            </a:srgbClr>
                          </a:outerShdw>
                        </a:effectLst>
                      </a:endParaRPr>
                    </a:p>
                  </a:txBody>
                  <a:tcPr marL="91442" marR="91442" marT="45726" marB="457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2000" b="1" dirty="0" smtClean="0">
                          <a:solidFill>
                            <a:srgbClr val="FFFFFF"/>
                          </a:solidFill>
                          <a:effectLst>
                            <a:outerShdw blurRad="38100" dist="38100" dir="2700000" algn="tl">
                              <a:srgbClr val="000000">
                                <a:alpha val="43137"/>
                              </a:srgbClr>
                            </a:outerShdw>
                          </a:effectLst>
                        </a:rPr>
                        <a:t>Applications</a:t>
                      </a:r>
                      <a:r>
                        <a:rPr lang="en-US" sz="2400" b="1" dirty="0" smtClean="0">
                          <a:solidFill>
                            <a:srgbClr val="FFFFFF"/>
                          </a:solidFill>
                          <a:effectLst>
                            <a:outerShdw blurRad="38100" dist="38100" dir="2700000" algn="tl">
                              <a:srgbClr val="000000">
                                <a:alpha val="43137"/>
                              </a:srgbClr>
                            </a:outerShdw>
                          </a:effectLst>
                        </a:rPr>
                        <a:t> </a:t>
                      </a:r>
                      <a:endParaRPr lang="en-US" sz="2400" b="1" dirty="0">
                        <a:solidFill>
                          <a:srgbClr val="FFFFFF"/>
                        </a:solidFill>
                        <a:effectLst>
                          <a:outerShdw blurRad="38100" dist="38100" dir="2700000" algn="tl">
                            <a:srgbClr val="000000">
                              <a:alpha val="43137"/>
                            </a:srgbClr>
                          </a:outerShdw>
                        </a:effectLst>
                      </a:endParaRPr>
                    </a:p>
                  </a:txBody>
                  <a:tcPr marL="91442" marR="91442" marT="45726" marB="457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330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smtClean="0"/>
                        <a:t>Pharmaceutical</a:t>
                      </a:r>
                      <a:endParaRPr lang="en-US" sz="1600" dirty="0"/>
                    </a:p>
                  </a:txBody>
                  <a:tcPr marL="91442" marR="91442"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aseline="0" dirty="0" smtClean="0"/>
                        <a:t>Laboratory refrigerators, Freezers, Cleanrooms, Steam-in-place (SIP), Freeze-drying</a:t>
                      </a:r>
                      <a:endParaRPr lang="en-US" sz="1600" dirty="0"/>
                    </a:p>
                  </a:txBody>
                  <a:tcPr marL="91442" marR="91442"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5330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smtClean="0"/>
                        <a:t>Biomedical</a:t>
                      </a:r>
                      <a:endParaRPr lang="en-US" sz="1600" dirty="0"/>
                    </a:p>
                  </a:txBody>
                  <a:tcPr marL="91442" marR="91442"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smtClean="0"/>
                        <a:t>Medical freezers, Sample and culture storage, Blood banks, Sterilizers (autoclaves), Quality</a:t>
                      </a:r>
                      <a:r>
                        <a:rPr lang="en-US" sz="1600" baseline="0" dirty="0" smtClean="0"/>
                        <a:t> monitoring</a:t>
                      </a:r>
                      <a:endParaRPr lang="en-US" sz="1600" dirty="0"/>
                    </a:p>
                  </a:txBody>
                  <a:tcPr marL="91442" marR="91442"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5330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smtClean="0"/>
                        <a:t>Food</a:t>
                      </a:r>
                      <a:r>
                        <a:rPr lang="en-US" sz="1600" baseline="0" dirty="0" smtClean="0"/>
                        <a:t> Processing</a:t>
                      </a:r>
                      <a:endParaRPr lang="en-US" sz="1600" dirty="0"/>
                    </a:p>
                  </a:txBody>
                  <a:tcPr marL="91442" marR="91442"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smtClean="0"/>
                        <a:t>Process control sensors, Transmitters, Freeze-drying</a:t>
                      </a:r>
                      <a:endParaRPr lang="en-US" sz="1600" dirty="0"/>
                    </a:p>
                  </a:txBody>
                  <a:tcPr marL="91442" marR="91442"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5330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smtClean="0"/>
                        <a:t>Test &amp; Measurement</a:t>
                      </a:r>
                      <a:endParaRPr lang="en-US" sz="1600" dirty="0"/>
                    </a:p>
                  </a:txBody>
                  <a:tcPr marL="91442" marR="91442"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aseline="0" dirty="0" smtClean="0"/>
                        <a:t>3</a:t>
                      </a:r>
                      <a:r>
                        <a:rPr lang="en-US" sz="1600" baseline="30000" dirty="0" smtClean="0"/>
                        <a:t>rd</a:t>
                      </a:r>
                      <a:r>
                        <a:rPr lang="en-US" sz="1600" baseline="0" dirty="0" smtClean="0"/>
                        <a:t> party labs (on-site calibration)</a:t>
                      </a:r>
                      <a:endParaRPr lang="en-US" sz="1600" dirty="0"/>
                    </a:p>
                  </a:txBody>
                  <a:tcPr marL="91442" marR="91442"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5330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smtClean="0"/>
                        <a:t>Energy</a:t>
                      </a:r>
                      <a:endParaRPr lang="en-US" sz="1600" dirty="0"/>
                    </a:p>
                  </a:txBody>
                  <a:tcPr marL="91442" marR="91442"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dirty="0" smtClean="0"/>
                        <a:t>Process</a:t>
                      </a:r>
                      <a:r>
                        <a:rPr lang="en-US" sz="1600" baseline="0" dirty="0" smtClean="0"/>
                        <a:t> control sensors</a:t>
                      </a:r>
                      <a:endParaRPr lang="en-US" sz="1600" dirty="0"/>
                    </a:p>
                  </a:txBody>
                  <a:tcPr marL="91442" marR="91442"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bl>
          </a:graphicData>
        </a:graphic>
      </p:graphicFrame>
      <p:grpSp>
        <p:nvGrpSpPr>
          <p:cNvPr id="10" name="Group 9"/>
          <p:cNvGrpSpPr/>
          <p:nvPr/>
        </p:nvGrpSpPr>
        <p:grpSpPr>
          <a:xfrm>
            <a:off x="5668729" y="1466849"/>
            <a:ext cx="3065696" cy="3984879"/>
            <a:chOff x="5668729" y="1466849"/>
            <a:chExt cx="3065696" cy="3984879"/>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6" y="1466849"/>
              <a:ext cx="1443038" cy="96202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5674" y="1466849"/>
              <a:ext cx="1428751" cy="952501"/>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8899" y="2586754"/>
              <a:ext cx="3065525" cy="165187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8729" y="4422502"/>
              <a:ext cx="1503425" cy="1029226"/>
            </a:xfrm>
            <a:prstGeom prst="rect">
              <a:avLst/>
            </a:prstGeom>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5919" y="4422502"/>
              <a:ext cx="1388259" cy="1029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16744568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14297" y="206734"/>
            <a:ext cx="7086600" cy="564543"/>
          </a:xfrm>
          <a:effectLst>
            <a:outerShdw blurRad="165100" dist="38100" dir="3900000">
              <a:srgbClr val="000000">
                <a:alpha val="40000"/>
              </a:srgbClr>
            </a:outerShdw>
          </a:effectLst>
        </p:spPr>
        <p:txBody>
          <a:bodyPr>
            <a:normAutofit/>
          </a:bodyPr>
          <a:lstStyle/>
          <a:p>
            <a:pPr eaLnBrk="1" hangingPunct="1">
              <a:defRPr/>
            </a:pPr>
            <a:r>
              <a:rPr lang="en-GB" dirty="0" smtClean="0"/>
              <a:t>9190A Key Features &amp; Benefits</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2238438342"/>
              </p:ext>
            </p:extLst>
          </p:nvPr>
        </p:nvGraphicFramePr>
        <p:xfrm>
          <a:off x="736820" y="1192695"/>
          <a:ext cx="7961907" cy="4785360"/>
        </p:xfrm>
        <a:graphic>
          <a:graphicData uri="http://schemas.openxmlformats.org/drawingml/2006/table">
            <a:tbl>
              <a:tblPr firstRow="1" bandRow="1">
                <a:tableStyleId>{5C22544A-7EE6-4342-B048-85BDC9FD1C3A}</a:tableStyleId>
              </a:tblPr>
              <a:tblGrid>
                <a:gridCol w="2643685"/>
                <a:gridCol w="5318222"/>
              </a:tblGrid>
              <a:tr h="270637">
                <a:tc>
                  <a:txBody>
                    <a:bodyPr/>
                    <a:lstStyle/>
                    <a:p>
                      <a:r>
                        <a:rPr lang="en-US" sz="1800" dirty="0" smtClean="0">
                          <a:solidFill>
                            <a:schemeClr val="bg1">
                              <a:lumMod val="20000"/>
                              <a:lumOff val="80000"/>
                            </a:schemeClr>
                          </a:solidFill>
                          <a:effectLst>
                            <a:outerShdw blurRad="38100" dist="38100" dir="2700000" algn="tl">
                              <a:srgbClr val="000000">
                                <a:alpha val="43137"/>
                              </a:srgbClr>
                            </a:outerShdw>
                          </a:effectLst>
                        </a:rPr>
                        <a:t>Feature </a:t>
                      </a:r>
                      <a:endParaRPr lang="en-US" sz="1800" dirty="0">
                        <a:solidFill>
                          <a:schemeClr val="bg1">
                            <a:lumMod val="20000"/>
                            <a:lumOff val="80000"/>
                          </a:schemeClr>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solidFill>
                            <a:schemeClr val="bg1">
                              <a:lumMod val="20000"/>
                              <a:lumOff val="80000"/>
                            </a:schemeClr>
                          </a:solidFill>
                          <a:effectLst>
                            <a:outerShdw blurRad="38100" dist="38100" dir="2700000" algn="tl">
                              <a:srgbClr val="000000">
                                <a:alpha val="43137"/>
                              </a:srgbClr>
                            </a:outerShdw>
                          </a:effectLst>
                        </a:rPr>
                        <a:t>Benefit</a:t>
                      </a:r>
                      <a:endParaRPr lang="en-US" sz="1800" dirty="0">
                        <a:solidFill>
                          <a:schemeClr val="bg1">
                            <a:lumMod val="20000"/>
                            <a:lumOff val="80000"/>
                          </a:schemeClr>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33041">
                <a:tc>
                  <a:txBody>
                    <a:bodyPr/>
                    <a:lstStyle/>
                    <a:p>
                      <a:r>
                        <a:rPr lang="en-US" sz="1600" dirty="0" smtClean="0"/>
                        <a:t>Best stability and uniformity</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smtClean="0"/>
                        <a:t>The 9190A stability is 2Xs better than</a:t>
                      </a:r>
                      <a:r>
                        <a:rPr lang="en-US" sz="1400" baseline="0" dirty="0" smtClean="0"/>
                        <a:t> competitor</a:t>
                      </a:r>
                      <a:r>
                        <a:rPr lang="en-US" sz="1400" dirty="0" smtClean="0"/>
                        <a:t> cold-temperature drywells.  When using an external reference thermometer, stability &amp; uniformity are the largest contributors to overall measurement uncertainty.  A more stable temperature source means a more accurate calibration, which can equate to major savings (or cost depending on the situation).</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533041">
                <a:tc>
                  <a:txBody>
                    <a:bodyPr/>
                    <a:lstStyle/>
                    <a:p>
                      <a:r>
                        <a:rPr lang="en-US" sz="1600" dirty="0" smtClean="0"/>
                        <a:t>Speed to temperature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smtClean="0"/>
                        <a:t>The 9190A provides the fastest speed to temperature.  While competitors use the same free piston </a:t>
                      </a:r>
                      <a:r>
                        <a:rPr lang="en-US" sz="1400" dirty="0" err="1" smtClean="0"/>
                        <a:t>Stirling</a:t>
                      </a:r>
                      <a:r>
                        <a:rPr lang="en-US" sz="1400" dirty="0" smtClean="0"/>
                        <a:t> cooler (FPSC), the 9190A requires less time to reach temperature and stabilize.  This is due to Fluke Calibration refrigeration expertise and proprietary controller technology. </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533041">
                <a:tc>
                  <a:txBody>
                    <a:bodyPr/>
                    <a:lstStyle/>
                    <a:p>
                      <a:r>
                        <a:rPr lang="en-US" sz="1600" dirty="0" smtClean="0"/>
                        <a:t>Reference temperature control</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smtClean="0"/>
                        <a:t>This feature reduces uncertainties due to axial gradients when calibrating short sensors. </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533041">
                <a:tc>
                  <a:txBody>
                    <a:bodyPr/>
                    <a:lstStyle/>
                    <a:p>
                      <a:r>
                        <a:rPr lang="en-US" sz="1600" dirty="0" smtClean="0"/>
                        <a:t>Process inputs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400" dirty="0" smtClean="0">
                          <a:solidFill>
                            <a:schemeClr val="tx1"/>
                          </a:solidFill>
                        </a:rPr>
                        <a:t>The 9190A with “process” option provides a complete calibration with a single tool.  There’s no need to carry extra gear when performing on-site calibrations.</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533041">
                <a:tc>
                  <a:txBody>
                    <a:bodyPr/>
                    <a:lstStyle/>
                    <a:p>
                      <a:r>
                        <a:rPr lang="en-US" sz="1600" dirty="0" smtClean="0"/>
                        <a:t>Ergonomics and industrial design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Built-in handles make the 9190A easier and safer to carry than a bail-style handle.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bl>
          </a:graphicData>
        </a:graphic>
      </p:graphicFrame>
    </p:spTree>
    <p:extLst>
      <p:ext uri="{BB962C8B-B14F-4D97-AF65-F5344CB8AC3E}">
        <p14:creationId xmlns:p14="http://schemas.microsoft.com/office/powerpoint/2010/main" val="235122781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0200" y="228600"/>
            <a:ext cx="6654800" cy="488482"/>
          </a:xfrm>
        </p:spPr>
        <p:txBody>
          <a:bodyPr/>
          <a:lstStyle/>
          <a:p>
            <a:r>
              <a:rPr lang="en-US" dirty="0" smtClean="0"/>
              <a:t>9190A Competitive Comparison</a:t>
            </a:r>
            <a:endParaRPr lang="en-US" dirty="0"/>
          </a:p>
        </p:txBody>
      </p:sp>
      <p:cxnSp>
        <p:nvCxnSpPr>
          <p:cNvPr id="76" name="Straight Connector 75"/>
          <p:cNvCxnSpPr/>
          <p:nvPr/>
        </p:nvCxnSpPr>
        <p:spPr bwMode="auto">
          <a:xfrm>
            <a:off x="5486400" y="259882"/>
            <a:ext cx="914400" cy="914400"/>
          </a:xfrm>
          <a:prstGeom prst="line">
            <a:avLst/>
          </a:prstGeom>
          <a:solidFill>
            <a:schemeClr val="bg1"/>
          </a:solidFill>
          <a:ln w="12700" cap="flat" cmpd="sng" algn="ctr">
            <a:noFill/>
            <a:prstDash val="solid"/>
            <a:round/>
            <a:headEnd type="none" w="med" len="med"/>
            <a:tailEnd type="none" w="med" len="med"/>
          </a:ln>
          <a:effectLst/>
        </p:spPr>
      </p:cxnSp>
      <p:graphicFrame>
        <p:nvGraphicFramePr>
          <p:cNvPr id="7" name="Table 6"/>
          <p:cNvGraphicFramePr>
            <a:graphicFrameLocks noGrp="1"/>
          </p:cNvGraphicFramePr>
          <p:nvPr>
            <p:extLst>
              <p:ext uri="{D42A27DB-BD31-4B8C-83A1-F6EECF244321}">
                <p14:modId xmlns:p14="http://schemas.microsoft.com/office/powerpoint/2010/main" val="3815055574"/>
              </p:ext>
            </p:extLst>
          </p:nvPr>
        </p:nvGraphicFramePr>
        <p:xfrm>
          <a:off x="1103943" y="1219039"/>
          <a:ext cx="7012313" cy="4953323"/>
        </p:xfrm>
        <a:graphic>
          <a:graphicData uri="http://schemas.openxmlformats.org/drawingml/2006/table">
            <a:tbl>
              <a:tblPr/>
              <a:tblGrid>
                <a:gridCol w="897310"/>
                <a:gridCol w="790962"/>
                <a:gridCol w="604854"/>
                <a:gridCol w="549464"/>
                <a:gridCol w="604854"/>
                <a:gridCol w="558326"/>
                <a:gridCol w="540601"/>
                <a:gridCol w="604854"/>
                <a:gridCol w="576051"/>
                <a:gridCol w="629225"/>
                <a:gridCol w="655812"/>
              </a:tblGrid>
              <a:tr h="199718">
                <a:tc gridSpan="2">
                  <a:txBody>
                    <a:bodyPr/>
                    <a:lstStyle/>
                    <a:p>
                      <a:pPr algn="l" fontAlgn="ctr"/>
                      <a:r>
                        <a:rPr lang="en-US" sz="1000" b="1" i="0" u="none" strike="noStrike" dirty="0">
                          <a:solidFill>
                            <a:srgbClr val="EEECE1"/>
                          </a:solidFill>
                          <a:effectLst/>
                          <a:latin typeface="Arial"/>
                        </a:rPr>
                        <a:t>   Competitive Comparison</a:t>
                      </a:r>
                    </a:p>
                  </a:txBody>
                  <a:tcPr marL="6657" marR="6657" marT="6657"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66092"/>
                    </a:solidFill>
                  </a:tcPr>
                </a:tc>
                <a:tc hMerge="1">
                  <a:txBody>
                    <a:bodyPr/>
                    <a:lstStyle/>
                    <a:p>
                      <a:endParaRPr lang="en-US"/>
                    </a:p>
                  </a:txBody>
                  <a:tcPr/>
                </a:tc>
                <a:tc>
                  <a:txBody>
                    <a:bodyPr/>
                    <a:lstStyle/>
                    <a:p>
                      <a:pPr algn="l" fontAlgn="b"/>
                      <a:r>
                        <a:rPr lang="en-US" sz="700" b="0" i="0" u="none" strike="noStrike">
                          <a:solidFill>
                            <a:srgbClr val="000000"/>
                          </a:solidFill>
                          <a:effectLst/>
                          <a:latin typeface="Arial"/>
                        </a:rPr>
                        <a:t> </a:t>
                      </a:r>
                    </a:p>
                  </a:txBody>
                  <a:tcPr marL="6657" marR="6657" marT="6657"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66092"/>
                    </a:solidFill>
                  </a:tcPr>
                </a:tc>
                <a:tc>
                  <a:txBody>
                    <a:bodyPr/>
                    <a:lstStyle/>
                    <a:p>
                      <a:pPr algn="ctr" fontAlgn="b"/>
                      <a:r>
                        <a:rPr lang="en-US" sz="700" b="0" i="0" u="none" strike="noStrike">
                          <a:solidFill>
                            <a:srgbClr val="000000"/>
                          </a:solidFill>
                          <a:effectLst/>
                          <a:latin typeface="Arial"/>
                        </a:rPr>
                        <a:t> </a:t>
                      </a:r>
                    </a:p>
                  </a:txBody>
                  <a:tcPr marL="6657" marR="6657" marT="6657"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66092"/>
                    </a:solidFill>
                  </a:tcPr>
                </a:tc>
                <a:tc>
                  <a:txBody>
                    <a:bodyPr/>
                    <a:lstStyle/>
                    <a:p>
                      <a:pPr algn="l" fontAlgn="b"/>
                      <a:r>
                        <a:rPr lang="en-US" sz="700" b="0" i="0" u="none" strike="noStrike">
                          <a:solidFill>
                            <a:srgbClr val="000000"/>
                          </a:solidFill>
                          <a:effectLst/>
                          <a:latin typeface="Arial"/>
                        </a:rPr>
                        <a:t> </a:t>
                      </a:r>
                    </a:p>
                  </a:txBody>
                  <a:tcPr marL="6657" marR="6657" marT="6657"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66092"/>
                    </a:solidFill>
                  </a:tcPr>
                </a:tc>
                <a:tc>
                  <a:txBody>
                    <a:bodyPr/>
                    <a:lstStyle/>
                    <a:p>
                      <a:pPr algn="l" fontAlgn="b"/>
                      <a:r>
                        <a:rPr lang="en-US" sz="700" b="0" i="0" u="none" strike="noStrike">
                          <a:solidFill>
                            <a:srgbClr val="000000"/>
                          </a:solidFill>
                          <a:effectLst/>
                          <a:latin typeface="Arial"/>
                        </a:rPr>
                        <a:t> </a:t>
                      </a:r>
                    </a:p>
                  </a:txBody>
                  <a:tcPr marL="6657" marR="6657" marT="6657"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66092"/>
                    </a:solidFill>
                  </a:tcPr>
                </a:tc>
                <a:tc>
                  <a:txBody>
                    <a:bodyPr/>
                    <a:lstStyle/>
                    <a:p>
                      <a:pPr algn="l" fontAlgn="b"/>
                      <a:r>
                        <a:rPr lang="en-US" sz="700" b="0" i="0" u="none" strike="noStrike">
                          <a:solidFill>
                            <a:srgbClr val="000000"/>
                          </a:solidFill>
                          <a:effectLst/>
                          <a:latin typeface="Arial"/>
                        </a:rPr>
                        <a:t> </a:t>
                      </a:r>
                    </a:p>
                  </a:txBody>
                  <a:tcPr marL="6657" marR="6657" marT="6657"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66092"/>
                    </a:solidFill>
                  </a:tcPr>
                </a:tc>
                <a:tc>
                  <a:txBody>
                    <a:bodyPr/>
                    <a:lstStyle/>
                    <a:p>
                      <a:pPr algn="l" fontAlgn="b"/>
                      <a:r>
                        <a:rPr lang="en-US" sz="700" b="0" i="0" u="none" strike="noStrike">
                          <a:solidFill>
                            <a:srgbClr val="000000"/>
                          </a:solidFill>
                          <a:effectLst/>
                          <a:latin typeface="Arial"/>
                        </a:rPr>
                        <a:t> </a:t>
                      </a:r>
                    </a:p>
                  </a:txBody>
                  <a:tcPr marL="6657" marR="6657" marT="6657"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66092"/>
                    </a:solidFill>
                  </a:tcPr>
                </a:tc>
                <a:tc>
                  <a:txBody>
                    <a:bodyPr/>
                    <a:lstStyle/>
                    <a:p>
                      <a:pPr algn="l" fontAlgn="b"/>
                      <a:r>
                        <a:rPr lang="en-US" sz="700" b="0" i="0" u="none" strike="noStrike">
                          <a:solidFill>
                            <a:srgbClr val="000000"/>
                          </a:solidFill>
                          <a:effectLst/>
                          <a:latin typeface="Arial"/>
                        </a:rPr>
                        <a:t> </a:t>
                      </a:r>
                    </a:p>
                  </a:txBody>
                  <a:tcPr marL="6657" marR="6657" marT="6657"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66092"/>
                    </a:solidFill>
                  </a:tcPr>
                </a:tc>
                <a:tc>
                  <a:txBody>
                    <a:bodyPr/>
                    <a:lstStyle/>
                    <a:p>
                      <a:pPr algn="l" fontAlgn="b"/>
                      <a:r>
                        <a:rPr lang="en-US" sz="700" b="0" i="0" u="none" strike="noStrike">
                          <a:solidFill>
                            <a:srgbClr val="000000"/>
                          </a:solidFill>
                          <a:effectLst/>
                          <a:latin typeface="Arial"/>
                        </a:rPr>
                        <a:t> </a:t>
                      </a:r>
                    </a:p>
                  </a:txBody>
                  <a:tcPr marL="6657" marR="6657" marT="6657"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66092"/>
                    </a:solidFill>
                  </a:tcPr>
                </a:tc>
                <a:tc>
                  <a:txBody>
                    <a:bodyPr/>
                    <a:lstStyle/>
                    <a:p>
                      <a:pPr algn="l" fontAlgn="b"/>
                      <a:r>
                        <a:rPr lang="en-US" sz="700" b="0" i="0" u="none" strike="noStrike">
                          <a:solidFill>
                            <a:srgbClr val="000000"/>
                          </a:solidFill>
                          <a:effectLst/>
                          <a:latin typeface="Arial"/>
                        </a:rPr>
                        <a:t> </a:t>
                      </a:r>
                    </a:p>
                  </a:txBody>
                  <a:tcPr marL="6657" marR="6657" marT="6657"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66092"/>
                    </a:solidFill>
                  </a:tcPr>
                </a:tc>
              </a:tr>
              <a:tr h="452694">
                <a:tc>
                  <a:txBody>
                    <a:bodyPr/>
                    <a:lstStyle/>
                    <a:p>
                      <a:pPr algn="ctr" fontAlgn="ctr"/>
                      <a:r>
                        <a:rPr lang="en-US" sz="700" b="1" i="0" u="none" strike="noStrike">
                          <a:solidFill>
                            <a:srgbClr val="000000"/>
                          </a:solidFill>
                          <a:effectLst/>
                          <a:latin typeface="Arial"/>
                        </a:rPr>
                        <a:t> </a:t>
                      </a:r>
                    </a:p>
                  </a:txBody>
                  <a:tcPr marL="6657" marR="6657" marT="665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1" i="0" u="none" strike="noStrike">
                          <a:solidFill>
                            <a:srgbClr val="000000"/>
                          </a:solidFill>
                          <a:effectLst/>
                          <a:latin typeface="Arial"/>
                        </a:rPr>
                        <a:t> </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1" i="0" u="none" strike="noStrike">
                          <a:solidFill>
                            <a:srgbClr val="000000"/>
                          </a:solidFill>
                          <a:effectLst/>
                          <a:latin typeface="Arial"/>
                        </a:rPr>
                        <a:t>Temperature Range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1" i="0" u="none" strike="noStrike">
                          <a:solidFill>
                            <a:srgbClr val="000000"/>
                          </a:solidFill>
                          <a:effectLst/>
                          <a:latin typeface="Arial"/>
                        </a:rPr>
                        <a:t>Display Accuracy</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1" i="0" u="none" strike="noStrike">
                          <a:solidFill>
                            <a:srgbClr val="000000"/>
                          </a:solidFill>
                          <a:effectLst/>
                          <a:latin typeface="Arial"/>
                        </a:rPr>
                        <a:t>Accuracy w/Ext. Reference</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1" i="0" u="none" strike="noStrike">
                          <a:solidFill>
                            <a:srgbClr val="000000"/>
                          </a:solidFill>
                          <a:effectLst/>
                          <a:latin typeface="Arial"/>
                        </a:rPr>
                        <a:t>Cool Time, </a:t>
                      </a:r>
                      <a:br>
                        <a:rPr lang="en-US" sz="700" b="1" i="0" u="none" strike="noStrike">
                          <a:solidFill>
                            <a:srgbClr val="000000"/>
                          </a:solidFill>
                          <a:effectLst/>
                          <a:latin typeface="Arial"/>
                        </a:rPr>
                      </a:br>
                      <a:r>
                        <a:rPr lang="en-US" sz="700" b="0" i="0" u="none" strike="noStrike">
                          <a:solidFill>
                            <a:srgbClr val="000000"/>
                          </a:solidFill>
                          <a:effectLst/>
                          <a:latin typeface="Arial"/>
                        </a:rPr>
                        <a:t>Ambient to Min (minutes)</a:t>
                      </a:r>
                      <a:endParaRPr lang="en-US" sz="700" b="1" i="0" u="none" strike="noStrike">
                        <a:solidFill>
                          <a:srgbClr val="000000"/>
                        </a:solidFill>
                        <a:effectLst/>
                        <a:latin typeface="Arial"/>
                      </a:endParaRP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1" i="0" u="none" strike="noStrike">
                          <a:solidFill>
                            <a:srgbClr val="000000"/>
                          </a:solidFill>
                          <a:effectLst/>
                          <a:latin typeface="Arial"/>
                        </a:rPr>
                        <a:t>Stability at Min Temp</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1" i="0" u="none" strike="noStrike">
                          <a:solidFill>
                            <a:srgbClr val="000000"/>
                          </a:solidFill>
                          <a:effectLst/>
                          <a:latin typeface="Arial"/>
                        </a:rPr>
                        <a:t>Axial Uniformity</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1" i="0" u="none" strike="noStrike">
                          <a:solidFill>
                            <a:srgbClr val="000000"/>
                          </a:solidFill>
                          <a:effectLst/>
                          <a:latin typeface="Arial"/>
                        </a:rPr>
                        <a:t>Total Immersion Depth (mm)</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1" i="0" u="none" strike="noStrike">
                          <a:solidFill>
                            <a:srgbClr val="000000"/>
                          </a:solidFill>
                          <a:effectLst/>
                          <a:latin typeface="Arial"/>
                        </a:rPr>
                        <a:t>True Temperature Feature (3) </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1" i="0" u="none" strike="noStrike">
                          <a:solidFill>
                            <a:srgbClr val="000000"/>
                          </a:solidFill>
                          <a:effectLst/>
                          <a:latin typeface="Arial"/>
                        </a:rPr>
                        <a:t>Dynamic Load Compensation </a:t>
                      </a:r>
                    </a:p>
                  </a:txBody>
                  <a:tcPr marL="6657" marR="6657" marT="665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6064">
                <a:tc>
                  <a:txBody>
                    <a:bodyPr/>
                    <a:lstStyle/>
                    <a:p>
                      <a:pPr algn="l" rtl="0" fontAlgn="ctr"/>
                      <a:r>
                        <a:rPr lang="en-US" sz="700" b="1" i="0" u="none" strike="noStrike">
                          <a:solidFill>
                            <a:srgbClr val="000000"/>
                          </a:solidFill>
                          <a:effectLst/>
                          <a:latin typeface="Arial"/>
                        </a:rPr>
                        <a:t>   Fluke 9190A-P</a:t>
                      </a:r>
                    </a:p>
                  </a:txBody>
                  <a:tcPr marL="6657" marR="6657" marT="665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700" b="1" i="0" u="none" strike="noStrike">
                          <a:solidFill>
                            <a:srgbClr val="000000"/>
                          </a:solidFill>
                          <a:effectLst/>
                          <a:latin typeface="Arial"/>
                        </a:rPr>
                        <a:t> </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-95 to 140</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rtl="0" fontAlgn="ctr"/>
                      <a:r>
                        <a:rPr lang="en-US" sz="700" b="0" i="0" u="none" strike="noStrike">
                          <a:solidFill>
                            <a:srgbClr val="000000"/>
                          </a:solidFill>
                          <a:effectLst/>
                          <a:latin typeface="Arial"/>
                        </a:rPr>
                        <a:t>± 0.15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700" b="0" i="0" u="none" strike="noStrike">
                          <a:solidFill>
                            <a:srgbClr val="000000"/>
                          </a:solidFill>
                          <a:effectLst/>
                          <a:latin typeface="Arial"/>
                        </a:rPr>
                        <a:t>± 0.05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700" b="0" i="0" u="none" strike="noStrike">
                          <a:solidFill>
                            <a:srgbClr val="000000"/>
                          </a:solidFill>
                          <a:effectLst/>
                          <a:latin typeface="Arial"/>
                        </a:rPr>
                        <a:t>90 </a:t>
                      </a:r>
                      <a:br>
                        <a:rPr lang="en-US" sz="700" b="0" i="0" u="none" strike="noStrike">
                          <a:solidFill>
                            <a:srgbClr val="000000"/>
                          </a:solidFill>
                          <a:effectLst/>
                          <a:latin typeface="Arial"/>
                        </a:rPr>
                      </a:br>
                      <a:r>
                        <a:rPr lang="en-US" sz="700" b="0" i="0" u="none" strike="noStrike">
                          <a:solidFill>
                            <a:srgbClr val="000000"/>
                          </a:solidFill>
                          <a:effectLst/>
                          <a:latin typeface="Arial"/>
                        </a:rPr>
                        <a:t>(1.3 °C/min)</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rtl="0" fontAlgn="ctr"/>
                      <a:r>
                        <a:rPr lang="en-US" sz="700" b="0" i="0" u="none" strike="noStrike">
                          <a:solidFill>
                            <a:srgbClr val="000000"/>
                          </a:solidFill>
                          <a:effectLst/>
                          <a:latin typeface="Arial"/>
                        </a:rPr>
                        <a:t>± 0.015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700" b="0" i="0" u="none" strike="noStrike">
                          <a:solidFill>
                            <a:srgbClr val="000000"/>
                          </a:solidFill>
                          <a:effectLst/>
                          <a:latin typeface="Arial"/>
                        </a:rPr>
                        <a:t>± 0.05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160</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Yes</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700" b="0" i="0" u="none" strike="noStrike">
                          <a:solidFill>
                            <a:srgbClr val="000000"/>
                          </a:solidFill>
                          <a:effectLst/>
                          <a:latin typeface="Arial"/>
                        </a:rPr>
                        <a:t>No</a:t>
                      </a:r>
                    </a:p>
                  </a:txBody>
                  <a:tcPr marL="6657" marR="6657" marT="665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6064">
                <a:tc>
                  <a:txBody>
                    <a:bodyPr/>
                    <a:lstStyle/>
                    <a:p>
                      <a:pPr algn="l" rtl="0" fontAlgn="ctr"/>
                      <a:r>
                        <a:rPr lang="en-US" sz="700" b="1" i="0" u="none" strike="noStrike">
                          <a:solidFill>
                            <a:srgbClr val="000000"/>
                          </a:solidFill>
                          <a:effectLst/>
                          <a:latin typeface="Arial"/>
                        </a:rPr>
                        <a:t>   Fluke 9190A</a:t>
                      </a:r>
                    </a:p>
                  </a:txBody>
                  <a:tcPr marL="6657" marR="6657" marT="665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700" b="1" i="0" u="none" strike="noStrike" dirty="0">
                          <a:solidFill>
                            <a:srgbClr val="000000"/>
                          </a:solidFill>
                          <a:effectLst/>
                          <a:latin typeface="Arial"/>
                        </a:rPr>
                        <a:t> </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-95 to 140</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rtl="0" fontAlgn="ctr"/>
                      <a:r>
                        <a:rPr lang="en-US" sz="700" b="0" i="0" u="none" strike="noStrike">
                          <a:solidFill>
                            <a:srgbClr val="000000"/>
                          </a:solidFill>
                          <a:effectLst/>
                          <a:latin typeface="Arial"/>
                        </a:rPr>
                        <a:t>± 0.15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700" b="0" i="0" u="none" strike="noStrike">
                          <a:solidFill>
                            <a:srgbClr val="000000"/>
                          </a:solidFill>
                          <a:effectLst/>
                          <a:latin typeface="Arial"/>
                        </a:rPr>
                        <a:t>n/a</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90 </a:t>
                      </a:r>
                      <a:br>
                        <a:rPr lang="en-US" sz="700" b="0" i="0" u="none" strike="noStrike">
                          <a:solidFill>
                            <a:srgbClr val="000000"/>
                          </a:solidFill>
                          <a:effectLst/>
                          <a:latin typeface="Arial"/>
                        </a:rPr>
                      </a:br>
                      <a:r>
                        <a:rPr lang="en-US" sz="700" b="0" i="0" u="none" strike="noStrike">
                          <a:solidFill>
                            <a:srgbClr val="000000"/>
                          </a:solidFill>
                          <a:effectLst/>
                          <a:latin typeface="Arial"/>
                        </a:rPr>
                        <a:t>(1.3 °C/min)</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rtl="0" fontAlgn="ctr"/>
                      <a:r>
                        <a:rPr lang="en-US" sz="700" b="0" i="0" u="none" strike="noStrike">
                          <a:solidFill>
                            <a:srgbClr val="000000"/>
                          </a:solidFill>
                          <a:effectLst/>
                          <a:latin typeface="Arial"/>
                        </a:rPr>
                        <a:t>± 0.015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700" b="0" i="0" u="none" strike="noStrike">
                          <a:solidFill>
                            <a:srgbClr val="000000"/>
                          </a:solidFill>
                          <a:effectLst/>
                          <a:latin typeface="Arial"/>
                        </a:rPr>
                        <a:t>± 0.05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160</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No</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No</a:t>
                      </a:r>
                    </a:p>
                  </a:txBody>
                  <a:tcPr marL="6657" marR="6657" marT="665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6064">
                <a:tc>
                  <a:txBody>
                    <a:bodyPr/>
                    <a:lstStyle/>
                    <a:p>
                      <a:pPr algn="l" rtl="0" fontAlgn="ctr"/>
                      <a:r>
                        <a:rPr lang="en-US" sz="700" b="1" i="0" u="none" strike="noStrike">
                          <a:solidFill>
                            <a:srgbClr val="000000"/>
                          </a:solidFill>
                          <a:effectLst/>
                          <a:latin typeface="Arial"/>
                        </a:rPr>
                        <a:t>   Jofra RTC-159</a:t>
                      </a:r>
                    </a:p>
                  </a:txBody>
                  <a:tcPr marL="6657" marR="6657" marT="665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700" b="1" i="0" u="none" strike="noStrike" dirty="0">
                          <a:solidFill>
                            <a:srgbClr val="000000"/>
                          </a:solidFill>
                          <a:effectLst/>
                          <a:latin typeface="Arial"/>
                        </a:rPr>
                        <a:t> </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-100 to 155</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700" b="0" i="0" u="none" strike="noStrike">
                          <a:solidFill>
                            <a:srgbClr val="000000"/>
                          </a:solidFill>
                          <a:effectLst/>
                          <a:latin typeface="Arial"/>
                        </a:rPr>
                        <a:t>± 0.3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 0.06 °C (1)</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rtl="0" fontAlgn="ctr"/>
                      <a:r>
                        <a:rPr lang="en-US" sz="700" b="0" i="0" u="none" strike="noStrike">
                          <a:solidFill>
                            <a:srgbClr val="000000"/>
                          </a:solidFill>
                          <a:effectLst/>
                          <a:latin typeface="Arial"/>
                        </a:rPr>
                        <a:t>135 </a:t>
                      </a:r>
                      <a:br>
                        <a:rPr lang="en-US" sz="700" b="0" i="0" u="none" strike="noStrike">
                          <a:solidFill>
                            <a:srgbClr val="000000"/>
                          </a:solidFill>
                          <a:effectLst/>
                          <a:latin typeface="Arial"/>
                        </a:rPr>
                      </a:br>
                      <a:r>
                        <a:rPr lang="en-US" sz="700" b="0" i="0" u="none" strike="noStrike">
                          <a:solidFill>
                            <a:srgbClr val="000000"/>
                          </a:solidFill>
                          <a:effectLst/>
                          <a:latin typeface="Arial"/>
                        </a:rPr>
                        <a:t>(1 °C/min)</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 0.03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 0.01 °C (2)</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700" b="0" i="0" u="none" strike="noStrike">
                          <a:solidFill>
                            <a:srgbClr val="000000"/>
                          </a:solidFill>
                          <a:effectLst/>
                          <a:latin typeface="Arial"/>
                        </a:rPr>
                        <a:t>190</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rtl="0" fontAlgn="ctr"/>
                      <a:r>
                        <a:rPr lang="en-US" sz="700" b="0" i="0" u="none" strike="noStrike">
                          <a:solidFill>
                            <a:srgbClr val="000000"/>
                          </a:solidFill>
                          <a:effectLst/>
                          <a:latin typeface="Arial"/>
                        </a:rPr>
                        <a:t>Yes</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700" b="0" i="0" u="none" strike="noStrike">
                          <a:solidFill>
                            <a:srgbClr val="000000"/>
                          </a:solidFill>
                          <a:effectLst/>
                          <a:latin typeface="Arial"/>
                        </a:rPr>
                        <a:t>Yes (4)</a:t>
                      </a:r>
                    </a:p>
                  </a:txBody>
                  <a:tcPr marL="6657" marR="6657" marT="665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426064">
                <a:tc>
                  <a:txBody>
                    <a:bodyPr/>
                    <a:lstStyle/>
                    <a:p>
                      <a:pPr algn="l" rtl="0" fontAlgn="ctr"/>
                      <a:r>
                        <a:rPr lang="en-US" sz="700" b="1" i="0" u="none" strike="noStrike">
                          <a:solidFill>
                            <a:srgbClr val="000000"/>
                          </a:solidFill>
                          <a:effectLst/>
                          <a:latin typeface="Arial"/>
                        </a:rPr>
                        <a:t>   Jofra PTC-125</a:t>
                      </a:r>
                    </a:p>
                  </a:txBody>
                  <a:tcPr marL="6657" marR="6657" marT="665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700" b="1" i="0" u="none" strike="noStrike" dirty="0">
                          <a:solidFill>
                            <a:srgbClr val="000000"/>
                          </a:solidFill>
                          <a:effectLst/>
                          <a:latin typeface="Arial"/>
                        </a:rPr>
                        <a:t> </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-90 to 125</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 ± 0.3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 0.07 °C (1)</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115 </a:t>
                      </a:r>
                      <a:br>
                        <a:rPr lang="en-US" sz="700" b="0" i="0" u="none" strike="noStrike">
                          <a:solidFill>
                            <a:srgbClr val="000000"/>
                          </a:solidFill>
                          <a:effectLst/>
                          <a:latin typeface="Arial"/>
                        </a:rPr>
                      </a:br>
                      <a:r>
                        <a:rPr lang="en-US" sz="700" b="0" i="0" u="none" strike="noStrike">
                          <a:solidFill>
                            <a:srgbClr val="000000"/>
                          </a:solidFill>
                          <a:effectLst/>
                          <a:latin typeface="Arial"/>
                        </a:rPr>
                        <a:t>(1 °C/min)</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 0.03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 0.05 °C (2)</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190</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rtl="0" fontAlgn="ctr"/>
                      <a:r>
                        <a:rPr lang="en-US" sz="700" b="0" i="0" u="none" strike="noStrike">
                          <a:solidFill>
                            <a:srgbClr val="000000"/>
                          </a:solidFill>
                          <a:effectLst/>
                          <a:latin typeface="Arial"/>
                        </a:rPr>
                        <a:t>Yes</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700" b="0" i="0" u="none" strike="noStrike">
                          <a:solidFill>
                            <a:srgbClr val="000000"/>
                          </a:solidFill>
                          <a:effectLst/>
                          <a:latin typeface="Arial"/>
                        </a:rPr>
                        <a:t>No</a:t>
                      </a:r>
                    </a:p>
                  </a:txBody>
                  <a:tcPr marL="6657" marR="6657" marT="665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6064">
                <a:tc>
                  <a:txBody>
                    <a:bodyPr/>
                    <a:lstStyle/>
                    <a:p>
                      <a:pPr algn="l" rtl="0" fontAlgn="ctr"/>
                      <a:r>
                        <a:rPr lang="en-US" sz="700" b="1" i="0" u="none" strike="noStrike">
                          <a:solidFill>
                            <a:srgbClr val="000000"/>
                          </a:solidFill>
                          <a:effectLst/>
                          <a:latin typeface="Arial"/>
                        </a:rPr>
                        <a:t>   Isotech Isis</a:t>
                      </a:r>
                    </a:p>
                  </a:txBody>
                  <a:tcPr marL="6657" marR="6657" marT="665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700" b="1" i="0" u="none" strike="noStrike" dirty="0">
                          <a:solidFill>
                            <a:srgbClr val="000000"/>
                          </a:solidFill>
                          <a:effectLst/>
                          <a:latin typeface="Arial"/>
                        </a:rPr>
                        <a:t> </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-100 to 40</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 0.3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n/a</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90</a:t>
                      </a:r>
                      <a:br>
                        <a:rPr lang="en-US" sz="700" b="0" i="0" u="none" strike="noStrike">
                          <a:solidFill>
                            <a:srgbClr val="000000"/>
                          </a:solidFill>
                          <a:effectLst/>
                          <a:latin typeface="Arial"/>
                        </a:rPr>
                      </a:br>
                      <a:r>
                        <a:rPr lang="en-US" sz="700" b="0" i="0" u="none" strike="noStrike">
                          <a:solidFill>
                            <a:srgbClr val="000000"/>
                          </a:solidFill>
                          <a:effectLst/>
                          <a:latin typeface="Arial"/>
                        </a:rPr>
                        <a:t>(1.4 °C/min)</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 0.02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 0.2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160</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No</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No</a:t>
                      </a:r>
                    </a:p>
                  </a:txBody>
                  <a:tcPr marL="6657" marR="6657" marT="665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6064">
                <a:tc>
                  <a:txBody>
                    <a:bodyPr/>
                    <a:lstStyle/>
                    <a:p>
                      <a:pPr algn="l" rtl="0" fontAlgn="ctr"/>
                      <a:r>
                        <a:rPr lang="en-US" sz="700" b="1" i="0" u="none" strike="noStrike">
                          <a:solidFill>
                            <a:srgbClr val="000000"/>
                          </a:solidFill>
                          <a:effectLst/>
                          <a:latin typeface="Arial"/>
                        </a:rPr>
                        <a:t>   Chino KT-H503</a:t>
                      </a:r>
                    </a:p>
                  </a:txBody>
                  <a:tcPr marL="6657" marR="6657" marT="665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700" b="1" i="0" u="none" strike="noStrike" dirty="0">
                          <a:solidFill>
                            <a:srgbClr val="000000"/>
                          </a:solidFill>
                          <a:effectLst/>
                          <a:latin typeface="Arial"/>
                        </a:rPr>
                        <a:t> </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-100 to 50</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n/a</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37</a:t>
                      </a:r>
                      <a:br>
                        <a:rPr lang="en-US" sz="700" b="0" i="0" u="none" strike="noStrike">
                          <a:solidFill>
                            <a:srgbClr val="000000"/>
                          </a:solidFill>
                          <a:effectLst/>
                          <a:latin typeface="Arial"/>
                        </a:rPr>
                      </a:br>
                      <a:r>
                        <a:rPr lang="en-US" sz="700" b="0" i="0" u="none" strike="noStrike">
                          <a:solidFill>
                            <a:srgbClr val="000000"/>
                          </a:solidFill>
                          <a:effectLst/>
                          <a:latin typeface="Arial"/>
                        </a:rPr>
                        <a:t>(3.4 °C/min)</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700" b="0" i="0" u="none" strike="noStrike">
                          <a:solidFill>
                            <a:srgbClr val="000000"/>
                          </a:solidFill>
                          <a:effectLst/>
                          <a:latin typeface="Arial"/>
                        </a:rPr>
                        <a:t>± 0.03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 0.05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205</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00" b="0" i="0" u="none" strike="noStrike">
                          <a:solidFill>
                            <a:srgbClr val="000000"/>
                          </a:solidFill>
                          <a:effectLst/>
                          <a:latin typeface="Arial"/>
                        </a:rPr>
                        <a:t>No</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No</a:t>
                      </a:r>
                    </a:p>
                  </a:txBody>
                  <a:tcPr marL="6657" marR="6657" marT="665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6064">
                <a:tc>
                  <a:txBody>
                    <a:bodyPr/>
                    <a:lstStyle/>
                    <a:p>
                      <a:pPr algn="l" rtl="0" fontAlgn="ctr"/>
                      <a:r>
                        <a:rPr lang="en-US" sz="700" b="1" i="0" u="none" strike="noStrike">
                          <a:solidFill>
                            <a:srgbClr val="000000"/>
                          </a:solidFill>
                          <a:effectLst/>
                          <a:latin typeface="Arial"/>
                        </a:rPr>
                        <a:t>   Fluke 7380</a:t>
                      </a:r>
                    </a:p>
                  </a:txBody>
                  <a:tcPr marL="6657" marR="6657" marT="665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700" b="1" i="0" u="none" strike="noStrike" dirty="0">
                          <a:solidFill>
                            <a:srgbClr val="000000"/>
                          </a:solidFill>
                          <a:effectLst/>
                          <a:latin typeface="Arial"/>
                        </a:rPr>
                        <a:t> </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-80 to 100</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 0.5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 0.015</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130</a:t>
                      </a:r>
                      <a:br>
                        <a:rPr lang="en-US" sz="700" b="0" i="0" u="none" strike="noStrike">
                          <a:solidFill>
                            <a:srgbClr val="000000"/>
                          </a:solidFill>
                          <a:effectLst/>
                          <a:latin typeface="Arial"/>
                        </a:rPr>
                      </a:br>
                      <a:r>
                        <a:rPr lang="en-US" sz="700" b="0" i="0" u="none" strike="noStrike">
                          <a:solidFill>
                            <a:srgbClr val="000000"/>
                          </a:solidFill>
                          <a:effectLst/>
                          <a:latin typeface="Arial"/>
                        </a:rPr>
                        <a:t>(0.8 °C/min)</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 0.006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 0.007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457</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No</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Yes (5)</a:t>
                      </a:r>
                    </a:p>
                  </a:txBody>
                  <a:tcPr marL="6657" marR="6657" marT="665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6064">
                <a:tc>
                  <a:txBody>
                    <a:bodyPr/>
                    <a:lstStyle/>
                    <a:p>
                      <a:pPr algn="l" fontAlgn="ctr"/>
                      <a:r>
                        <a:rPr lang="en-US" sz="700" b="1" i="0" u="none" strike="noStrike">
                          <a:solidFill>
                            <a:srgbClr val="000000"/>
                          </a:solidFill>
                          <a:effectLst/>
                          <a:latin typeface="Arial"/>
                        </a:rPr>
                        <a:t>   Fluke 7381</a:t>
                      </a:r>
                    </a:p>
                  </a:txBody>
                  <a:tcPr marL="6657" marR="6657" marT="665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700" b="1" i="0" u="none" strike="noStrike">
                          <a:solidFill>
                            <a:srgbClr val="000000"/>
                          </a:solidFill>
                          <a:effectLst/>
                          <a:latin typeface="Arial"/>
                        </a:rPr>
                        <a:t> </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-80 to 110</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 0.5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 0.015</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210 </a:t>
                      </a:r>
                      <a:br>
                        <a:rPr lang="en-US" sz="700" b="0" i="0" u="none" strike="noStrike">
                          <a:solidFill>
                            <a:srgbClr val="000000"/>
                          </a:solidFill>
                          <a:effectLst/>
                          <a:latin typeface="Arial"/>
                        </a:rPr>
                      </a:br>
                      <a:r>
                        <a:rPr lang="en-US" sz="700" b="0" i="0" u="none" strike="noStrike">
                          <a:solidFill>
                            <a:srgbClr val="000000"/>
                          </a:solidFill>
                          <a:effectLst/>
                          <a:latin typeface="Arial"/>
                        </a:rPr>
                        <a:t>(0.5 °C/min)</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 0.006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a:rPr>
                        <a:t>± 0.008 °C</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178</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No</a:t>
                      </a:r>
                    </a:p>
                  </a:txBody>
                  <a:tcPr marL="6657" marR="6657" marT="66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Yes (5)</a:t>
                      </a:r>
                    </a:p>
                  </a:txBody>
                  <a:tcPr marL="6657" marR="6657" marT="665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3173">
                <a:tc>
                  <a:txBody>
                    <a:bodyPr/>
                    <a:lstStyle/>
                    <a:p>
                      <a:pPr algn="l" fontAlgn="ctr"/>
                      <a:endParaRPr lang="en-US" sz="700" b="1" i="0" u="none" strike="noStrike">
                        <a:solidFill>
                          <a:srgbClr val="000000"/>
                        </a:solidFill>
                        <a:effectLst/>
                        <a:latin typeface="Arial"/>
                      </a:endParaRPr>
                    </a:p>
                  </a:txBody>
                  <a:tcPr marL="6657" marR="6657" marT="665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en-US" sz="700" b="1" i="0" u="none" strike="noStrike">
                        <a:solidFill>
                          <a:srgbClr val="000000"/>
                        </a:solidFill>
                        <a:effectLst/>
                        <a:latin typeface="Arial"/>
                      </a:endParaRPr>
                    </a:p>
                  </a:txBody>
                  <a:tcPr marL="6657" marR="6657" marT="665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ctr"/>
                      <a:endParaRPr lang="en-US" sz="700" b="1" i="0" u="none" strike="noStrike">
                        <a:solidFill>
                          <a:srgbClr val="000000"/>
                        </a:solidFill>
                        <a:effectLst/>
                        <a:latin typeface="Arial"/>
                      </a:endParaRPr>
                    </a:p>
                  </a:txBody>
                  <a:tcPr marL="6657" marR="6657" marT="665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endParaRPr lang="en-US" sz="700" b="0" i="0" u="none" strike="noStrike">
                        <a:solidFill>
                          <a:srgbClr val="000000"/>
                        </a:solidFill>
                        <a:effectLst/>
                        <a:latin typeface="Arial"/>
                      </a:endParaRPr>
                    </a:p>
                  </a:txBody>
                  <a:tcPr marL="6657" marR="6657" marT="665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ctr"/>
                      <a:endParaRPr lang="en-US" sz="700" b="0" i="0" u="none" strike="noStrike">
                        <a:solidFill>
                          <a:srgbClr val="000000"/>
                        </a:solidFill>
                        <a:effectLst/>
                        <a:latin typeface="Arial"/>
                      </a:endParaRPr>
                    </a:p>
                  </a:txBody>
                  <a:tcPr marL="6657" marR="6657" marT="665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ctr"/>
                      <a:endParaRPr lang="en-US" sz="700" b="0" i="0" u="none" strike="noStrike">
                        <a:solidFill>
                          <a:srgbClr val="000000"/>
                        </a:solidFill>
                        <a:effectLst/>
                        <a:latin typeface="Arial"/>
                      </a:endParaRPr>
                    </a:p>
                  </a:txBody>
                  <a:tcPr marL="6657" marR="6657" marT="665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ctr"/>
                      <a:endParaRPr lang="en-US" sz="700" b="0" i="0" u="none" strike="noStrike">
                        <a:solidFill>
                          <a:srgbClr val="000000"/>
                        </a:solidFill>
                        <a:effectLst/>
                        <a:latin typeface="Arial"/>
                      </a:endParaRPr>
                    </a:p>
                  </a:txBody>
                  <a:tcPr marL="6657" marR="6657" marT="665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ctr"/>
                      <a:endParaRPr lang="en-US" sz="700" b="0" i="0" u="none" strike="noStrike">
                        <a:solidFill>
                          <a:srgbClr val="000000"/>
                        </a:solidFill>
                        <a:effectLst/>
                        <a:latin typeface="Arial"/>
                      </a:endParaRPr>
                    </a:p>
                  </a:txBody>
                  <a:tcPr marL="6657" marR="6657" marT="665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ctr"/>
                      <a:endParaRPr lang="en-US" sz="700" b="0" i="0" u="none" strike="noStrike">
                        <a:solidFill>
                          <a:srgbClr val="000000"/>
                        </a:solidFill>
                        <a:effectLst/>
                        <a:latin typeface="Arial"/>
                      </a:endParaRPr>
                    </a:p>
                  </a:txBody>
                  <a:tcPr marL="6657" marR="6657" marT="665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ctr"/>
                      <a:endParaRPr lang="en-US" sz="700" b="0" i="0" u="none" strike="noStrike">
                        <a:solidFill>
                          <a:srgbClr val="000000"/>
                        </a:solidFill>
                        <a:effectLst/>
                        <a:latin typeface="Arial"/>
                      </a:endParaRPr>
                    </a:p>
                  </a:txBody>
                  <a:tcPr marL="6657" marR="6657" marT="665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ctr"/>
                      <a:endParaRPr lang="en-US" sz="700" b="0" i="0" u="none" strike="noStrike">
                        <a:solidFill>
                          <a:srgbClr val="000000"/>
                        </a:solidFill>
                        <a:effectLst/>
                        <a:latin typeface="Arial"/>
                      </a:endParaRPr>
                    </a:p>
                  </a:txBody>
                  <a:tcPr marL="6657" marR="6657" marT="6657" marB="0" anchor="ctr">
                    <a:lnL>
                      <a:noFill/>
                    </a:lnL>
                    <a:lnR>
                      <a:noFill/>
                    </a:lnR>
                    <a:lnT w="12700" cap="flat" cmpd="sng" algn="ctr">
                      <a:solidFill>
                        <a:srgbClr val="000000"/>
                      </a:solidFill>
                      <a:prstDash val="solid"/>
                      <a:round/>
                      <a:headEnd type="none" w="med" len="med"/>
                      <a:tailEnd type="none" w="med" len="med"/>
                    </a:lnT>
                    <a:lnB>
                      <a:noFill/>
                    </a:lnB>
                  </a:tcPr>
                </a:tc>
              </a:tr>
              <a:tr h="113173">
                <a:tc>
                  <a:txBody>
                    <a:bodyPr/>
                    <a:lstStyle/>
                    <a:p>
                      <a:pPr algn="l" fontAlgn="ctr"/>
                      <a:r>
                        <a:rPr lang="en-US" sz="700" b="1" i="0" u="none" strike="noStrike">
                          <a:solidFill>
                            <a:srgbClr val="000000"/>
                          </a:solidFill>
                          <a:effectLst/>
                          <a:latin typeface="Arial"/>
                        </a:rPr>
                        <a:t>Notes:</a:t>
                      </a:r>
                    </a:p>
                  </a:txBody>
                  <a:tcPr marL="6657" marR="6657" marT="6657" marB="0" anchor="ctr">
                    <a:lnL>
                      <a:noFill/>
                    </a:lnL>
                    <a:lnR>
                      <a:noFill/>
                    </a:lnR>
                    <a:lnT>
                      <a:noFill/>
                    </a:lnT>
                    <a:lnB>
                      <a:noFill/>
                    </a:lnB>
                  </a:tcPr>
                </a:tc>
                <a:tc>
                  <a:txBody>
                    <a:bodyPr/>
                    <a:lstStyle/>
                    <a:p>
                      <a:pPr algn="l" fontAlgn="ctr"/>
                      <a:endParaRPr lang="en-US" sz="700" b="1" i="0" u="none" strike="noStrike">
                        <a:solidFill>
                          <a:srgbClr val="000000"/>
                        </a:solidFill>
                        <a:effectLst/>
                        <a:latin typeface="Arial"/>
                      </a:endParaRPr>
                    </a:p>
                  </a:txBody>
                  <a:tcPr marL="6657" marR="6657" marT="6657" marB="0" anchor="ctr">
                    <a:lnL>
                      <a:noFill/>
                    </a:lnL>
                    <a:lnR>
                      <a:noFill/>
                    </a:lnR>
                    <a:lnT>
                      <a:noFill/>
                    </a:lnT>
                    <a:lnB>
                      <a:noFill/>
                    </a:lnB>
                  </a:tcPr>
                </a:tc>
                <a:tc>
                  <a:txBody>
                    <a:bodyPr/>
                    <a:lstStyle/>
                    <a:p>
                      <a:pPr algn="ctr" rtl="0" fontAlgn="ctr"/>
                      <a:endParaRPr lang="en-US" sz="700" b="1" i="0" u="none" strike="noStrike">
                        <a:solidFill>
                          <a:srgbClr val="000000"/>
                        </a:solidFill>
                        <a:effectLst/>
                        <a:latin typeface="Arial"/>
                      </a:endParaRPr>
                    </a:p>
                  </a:txBody>
                  <a:tcPr marL="6657" marR="6657" marT="6657" marB="0" anchor="ctr">
                    <a:lnL>
                      <a:noFill/>
                    </a:lnL>
                    <a:lnR>
                      <a:noFill/>
                    </a:lnR>
                    <a:lnT>
                      <a:noFill/>
                    </a:lnT>
                    <a:lnB>
                      <a:noFill/>
                    </a:lnB>
                  </a:tcPr>
                </a:tc>
                <a:tc>
                  <a:txBody>
                    <a:bodyPr/>
                    <a:lstStyle/>
                    <a:p>
                      <a:pPr algn="ctr" fontAlgn="ctr"/>
                      <a:endParaRPr lang="en-US" sz="700" b="0" i="0" u="none" strike="noStrike">
                        <a:solidFill>
                          <a:srgbClr val="000000"/>
                        </a:solidFill>
                        <a:effectLst/>
                        <a:latin typeface="Arial"/>
                      </a:endParaRPr>
                    </a:p>
                  </a:txBody>
                  <a:tcPr marL="6657" marR="6657" marT="6657" marB="0" anchor="ctr">
                    <a:lnL>
                      <a:noFill/>
                    </a:lnL>
                    <a:lnR>
                      <a:noFill/>
                    </a:lnR>
                    <a:lnT>
                      <a:noFill/>
                    </a:lnT>
                    <a:lnB>
                      <a:noFill/>
                    </a:lnB>
                  </a:tcPr>
                </a:tc>
                <a:tc>
                  <a:txBody>
                    <a:bodyPr/>
                    <a:lstStyle/>
                    <a:p>
                      <a:pPr algn="ctr" rtl="0" fontAlgn="ctr"/>
                      <a:endParaRPr lang="en-US" sz="700" b="0" i="0" u="none" strike="noStrike">
                        <a:solidFill>
                          <a:srgbClr val="000000"/>
                        </a:solidFill>
                        <a:effectLst/>
                        <a:latin typeface="Arial"/>
                      </a:endParaRPr>
                    </a:p>
                  </a:txBody>
                  <a:tcPr marL="6657" marR="6657" marT="6657" marB="0" anchor="ctr">
                    <a:lnL>
                      <a:noFill/>
                    </a:lnL>
                    <a:lnR>
                      <a:noFill/>
                    </a:lnR>
                    <a:lnT>
                      <a:noFill/>
                    </a:lnT>
                    <a:lnB>
                      <a:noFill/>
                    </a:lnB>
                  </a:tcPr>
                </a:tc>
                <a:tc>
                  <a:txBody>
                    <a:bodyPr/>
                    <a:lstStyle/>
                    <a:p>
                      <a:pPr algn="ctr" rtl="0" fontAlgn="ctr"/>
                      <a:endParaRPr lang="en-US" sz="700" b="0" i="0" u="none" strike="noStrike">
                        <a:solidFill>
                          <a:srgbClr val="000000"/>
                        </a:solidFill>
                        <a:effectLst/>
                        <a:latin typeface="Arial"/>
                      </a:endParaRPr>
                    </a:p>
                  </a:txBody>
                  <a:tcPr marL="6657" marR="6657" marT="6657" marB="0" anchor="ctr">
                    <a:lnL>
                      <a:noFill/>
                    </a:lnL>
                    <a:lnR>
                      <a:noFill/>
                    </a:lnR>
                    <a:lnT>
                      <a:noFill/>
                    </a:lnT>
                    <a:lnB>
                      <a:noFill/>
                    </a:lnB>
                  </a:tcPr>
                </a:tc>
                <a:tc>
                  <a:txBody>
                    <a:bodyPr/>
                    <a:lstStyle/>
                    <a:p>
                      <a:pPr algn="ctr" rtl="0" fontAlgn="ctr"/>
                      <a:endParaRPr lang="en-US" sz="700" b="0" i="0" u="none" strike="noStrike">
                        <a:solidFill>
                          <a:srgbClr val="000000"/>
                        </a:solidFill>
                        <a:effectLst/>
                        <a:latin typeface="Arial"/>
                      </a:endParaRPr>
                    </a:p>
                  </a:txBody>
                  <a:tcPr marL="6657" marR="6657" marT="6657" marB="0" anchor="ctr">
                    <a:lnL>
                      <a:noFill/>
                    </a:lnL>
                    <a:lnR>
                      <a:noFill/>
                    </a:lnR>
                    <a:lnT>
                      <a:noFill/>
                    </a:lnT>
                    <a:lnB>
                      <a:noFill/>
                    </a:lnB>
                  </a:tcPr>
                </a:tc>
                <a:tc>
                  <a:txBody>
                    <a:bodyPr/>
                    <a:lstStyle/>
                    <a:p>
                      <a:pPr algn="ctr" rtl="0" fontAlgn="ctr"/>
                      <a:endParaRPr lang="en-US" sz="700" b="0" i="0" u="none" strike="noStrike">
                        <a:solidFill>
                          <a:srgbClr val="000000"/>
                        </a:solidFill>
                        <a:effectLst/>
                        <a:latin typeface="Arial"/>
                      </a:endParaRPr>
                    </a:p>
                  </a:txBody>
                  <a:tcPr marL="6657" marR="6657" marT="6657" marB="0" anchor="ctr">
                    <a:lnL>
                      <a:noFill/>
                    </a:lnL>
                    <a:lnR>
                      <a:noFill/>
                    </a:lnR>
                    <a:lnT>
                      <a:noFill/>
                    </a:lnT>
                    <a:lnB>
                      <a:noFill/>
                    </a:lnB>
                  </a:tcPr>
                </a:tc>
                <a:tc>
                  <a:txBody>
                    <a:bodyPr/>
                    <a:lstStyle/>
                    <a:p>
                      <a:pPr algn="ctr" rtl="0" fontAlgn="ctr"/>
                      <a:endParaRPr lang="en-US" sz="700" b="0" i="0" u="none" strike="noStrike">
                        <a:solidFill>
                          <a:srgbClr val="000000"/>
                        </a:solidFill>
                        <a:effectLst/>
                        <a:latin typeface="Arial"/>
                      </a:endParaRPr>
                    </a:p>
                  </a:txBody>
                  <a:tcPr marL="6657" marR="6657" marT="6657" marB="0" anchor="ctr">
                    <a:lnL>
                      <a:noFill/>
                    </a:lnL>
                    <a:lnR>
                      <a:noFill/>
                    </a:lnR>
                    <a:lnT>
                      <a:noFill/>
                    </a:lnT>
                    <a:lnB>
                      <a:noFill/>
                    </a:lnB>
                  </a:tcPr>
                </a:tc>
                <a:tc>
                  <a:txBody>
                    <a:bodyPr/>
                    <a:lstStyle/>
                    <a:p>
                      <a:pPr algn="ctr" rtl="0" fontAlgn="ctr"/>
                      <a:endParaRPr lang="en-US" sz="700" b="0" i="0" u="none" strike="noStrike">
                        <a:solidFill>
                          <a:srgbClr val="000000"/>
                        </a:solidFill>
                        <a:effectLst/>
                        <a:latin typeface="Arial"/>
                      </a:endParaRPr>
                    </a:p>
                  </a:txBody>
                  <a:tcPr marL="6657" marR="6657" marT="6657" marB="0" anchor="ctr">
                    <a:lnL>
                      <a:noFill/>
                    </a:lnL>
                    <a:lnR>
                      <a:noFill/>
                    </a:lnR>
                    <a:lnT>
                      <a:noFill/>
                    </a:lnT>
                    <a:lnB>
                      <a:noFill/>
                    </a:lnB>
                  </a:tcPr>
                </a:tc>
                <a:tc>
                  <a:txBody>
                    <a:bodyPr/>
                    <a:lstStyle/>
                    <a:p>
                      <a:pPr algn="ctr" rtl="0" fontAlgn="ctr"/>
                      <a:endParaRPr lang="en-US" sz="700" b="0" i="0" u="none" strike="noStrike">
                        <a:solidFill>
                          <a:srgbClr val="000000"/>
                        </a:solidFill>
                        <a:effectLst/>
                        <a:latin typeface="Arial"/>
                      </a:endParaRPr>
                    </a:p>
                  </a:txBody>
                  <a:tcPr marL="6657" marR="6657" marT="6657" marB="0" anchor="ctr">
                    <a:lnL>
                      <a:noFill/>
                    </a:lnL>
                    <a:lnR>
                      <a:noFill/>
                    </a:lnR>
                    <a:lnT>
                      <a:noFill/>
                    </a:lnT>
                    <a:lnB>
                      <a:noFill/>
                    </a:lnB>
                  </a:tcPr>
                </a:tc>
              </a:tr>
              <a:tr h="133145">
                <a:tc gridSpan="11">
                  <a:txBody>
                    <a:bodyPr/>
                    <a:lstStyle/>
                    <a:p>
                      <a:pPr algn="l" fontAlgn="ctr"/>
                      <a:r>
                        <a:rPr lang="en-US" sz="700" b="0" i="0" u="none" strike="noStrike">
                          <a:solidFill>
                            <a:srgbClr val="000000"/>
                          </a:solidFill>
                          <a:effectLst/>
                          <a:latin typeface="Arial"/>
                        </a:rPr>
                        <a:t>(1)  External reference sensor is a priced option.</a:t>
                      </a:r>
                    </a:p>
                  </a:txBody>
                  <a:tcPr marL="6657" marR="6657" marT="6657"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33145">
                <a:tc gridSpan="11">
                  <a:txBody>
                    <a:bodyPr/>
                    <a:lstStyle/>
                    <a:p>
                      <a:pPr algn="l" fontAlgn="b"/>
                      <a:r>
                        <a:rPr lang="en-US" sz="700" b="0" i="0" u="none" strike="noStrike">
                          <a:solidFill>
                            <a:srgbClr val="000000"/>
                          </a:solidFill>
                          <a:effectLst/>
                          <a:latin typeface="Arial"/>
                        </a:rPr>
                        <a:t>(2)  No specification.  Based on graphic in datasheet.  Assumes Dynamic Load Compensation (a priced option) is enabled.</a:t>
                      </a:r>
                    </a:p>
                  </a:txBody>
                  <a:tcPr marL="6657" marR="6657" marT="6657"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33145">
                <a:tc gridSpan="11">
                  <a:txBody>
                    <a:bodyPr/>
                    <a:lstStyle/>
                    <a:p>
                      <a:pPr algn="l" fontAlgn="b"/>
                      <a:r>
                        <a:rPr lang="en-US" sz="700" b="0" i="0" u="none" strike="noStrike">
                          <a:solidFill>
                            <a:srgbClr val="000000"/>
                          </a:solidFill>
                          <a:effectLst/>
                          <a:latin typeface="Arial"/>
                        </a:rPr>
                        <a:t>(3)  The "True Temperature" features allows the block temperature control to be passed from the block sensor to the reference thermometer.</a:t>
                      </a:r>
                    </a:p>
                  </a:txBody>
                  <a:tcPr marL="6657" marR="6657" marT="6657"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33145">
                <a:tc gridSpan="11">
                  <a:txBody>
                    <a:bodyPr/>
                    <a:lstStyle/>
                    <a:p>
                      <a:pPr algn="l" fontAlgn="b"/>
                      <a:r>
                        <a:rPr lang="en-US" sz="700" b="0" i="0" u="none" strike="noStrike">
                          <a:solidFill>
                            <a:srgbClr val="000000"/>
                          </a:solidFill>
                          <a:effectLst/>
                          <a:latin typeface="Arial"/>
                        </a:rPr>
                        <a:t>(4)  The Dynamic Load Compensation feature is a priced option that improves vertical gradients when the drywell is loaded with multiple UUTs.</a:t>
                      </a:r>
                    </a:p>
                  </a:txBody>
                  <a:tcPr marL="6657" marR="6657" marT="6657"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33145">
                <a:tc gridSpan="11">
                  <a:txBody>
                    <a:bodyPr/>
                    <a:lstStyle/>
                    <a:p>
                      <a:pPr algn="l" fontAlgn="b"/>
                      <a:r>
                        <a:rPr lang="en-US" sz="700" b="0" i="0" u="none" strike="noStrike" dirty="0">
                          <a:solidFill>
                            <a:srgbClr val="000000"/>
                          </a:solidFill>
                          <a:effectLst/>
                          <a:latin typeface="Arial"/>
                        </a:rPr>
                        <a:t>(5)  Fluid medium allows for maximum loading compared to a dry-well.</a:t>
                      </a:r>
                    </a:p>
                  </a:txBody>
                  <a:tcPr marL="6657" marR="6657" marT="6657"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2763" y="1990724"/>
            <a:ext cx="570967" cy="56673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2809" y="2724151"/>
            <a:ext cx="219147" cy="41023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3155157"/>
            <a:ext cx="253120" cy="402431"/>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0727" y="3557588"/>
            <a:ext cx="383065" cy="45243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8709" y="4029073"/>
            <a:ext cx="220411" cy="38338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4438650"/>
            <a:ext cx="240332" cy="394144"/>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5934" y="4886563"/>
            <a:ext cx="206022" cy="372982"/>
          </a:xfrm>
          <a:prstGeom prst="rect">
            <a:avLst/>
          </a:prstGeom>
        </p:spPr>
      </p:pic>
    </p:spTree>
    <p:extLst>
      <p:ext uri="{BB962C8B-B14F-4D97-AF65-F5344CB8AC3E}">
        <p14:creationId xmlns:p14="http://schemas.microsoft.com/office/powerpoint/2010/main" val="1859116285"/>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03205" y="117281"/>
            <a:ext cx="7086600" cy="660400"/>
          </a:xfrm>
          <a:effectLst>
            <a:outerShdw blurRad="165100" dist="38100" dir="3900000">
              <a:srgbClr val="000000">
                <a:alpha val="40000"/>
              </a:srgbClr>
            </a:outerShdw>
          </a:effectLst>
        </p:spPr>
        <p:txBody>
          <a:bodyPr>
            <a:normAutofit/>
          </a:bodyPr>
          <a:lstStyle/>
          <a:p>
            <a:pPr eaLnBrk="1" hangingPunct="1">
              <a:defRPr/>
            </a:pPr>
            <a:r>
              <a:rPr lang="en-GB" dirty="0" smtClean="0"/>
              <a:t>9190A Product Overview</a:t>
            </a:r>
            <a:endParaRPr lang="en-GB" dirty="0"/>
          </a:p>
        </p:txBody>
      </p:sp>
      <p:sp>
        <p:nvSpPr>
          <p:cNvPr id="3" name="TextBox 2"/>
          <p:cNvSpPr txBox="1"/>
          <p:nvPr/>
        </p:nvSpPr>
        <p:spPr>
          <a:xfrm>
            <a:off x="436397" y="1246529"/>
            <a:ext cx="5547112" cy="4632037"/>
          </a:xfrm>
          <a:prstGeom prst="rect">
            <a:avLst/>
          </a:prstGeom>
          <a:noFill/>
        </p:spPr>
        <p:txBody>
          <a:bodyPr wrap="square" rtlCol="0">
            <a:spAutoFit/>
          </a:bodyPr>
          <a:lstStyle/>
          <a:p>
            <a:pPr marL="174625" indent="-174625">
              <a:spcAft>
                <a:spcPts val="600"/>
              </a:spcAft>
              <a:buFont typeface="Arial" pitchFamily="34" charset="0"/>
              <a:buChar char="•"/>
            </a:pPr>
            <a:r>
              <a:rPr lang="en-US" b="0" dirty="0"/>
              <a:t>–95 ºC to 140 ºC Field Metrology Well </a:t>
            </a:r>
            <a:endParaRPr lang="en-US" b="0" dirty="0" smtClean="0"/>
          </a:p>
          <a:p>
            <a:pPr marL="174625" indent="-174625">
              <a:spcAft>
                <a:spcPts val="600"/>
              </a:spcAft>
              <a:buFont typeface="Arial" pitchFamily="34" charset="0"/>
              <a:buChar char="•"/>
            </a:pPr>
            <a:r>
              <a:rPr lang="en-US" b="0" dirty="0" smtClean="0"/>
              <a:t>Fast cooling time:  reaches –95 </a:t>
            </a:r>
            <a:r>
              <a:rPr lang="en-US" b="0" dirty="0"/>
              <a:t>ºC in </a:t>
            </a:r>
            <a:r>
              <a:rPr lang="en-US" b="0" dirty="0" smtClean="0"/>
              <a:t>90 </a:t>
            </a:r>
            <a:r>
              <a:rPr lang="en-US" b="0" dirty="0"/>
              <a:t>minutes</a:t>
            </a:r>
          </a:p>
          <a:p>
            <a:pPr marL="174625" indent="-174625">
              <a:spcAft>
                <a:spcPts val="600"/>
              </a:spcAft>
              <a:buFont typeface="Arial" pitchFamily="34" charset="0"/>
              <a:buChar char="•"/>
            </a:pPr>
            <a:r>
              <a:rPr lang="en-US" b="0" dirty="0"/>
              <a:t>Temperature stability of ±0.015 ºC (2x’s better than competition)</a:t>
            </a:r>
          </a:p>
          <a:p>
            <a:pPr marL="174625" indent="-174625">
              <a:spcAft>
                <a:spcPts val="600"/>
              </a:spcAft>
              <a:buFont typeface="Arial" pitchFamily="34" charset="0"/>
              <a:buChar char="•"/>
            </a:pPr>
            <a:r>
              <a:rPr lang="en-US" b="0" dirty="0"/>
              <a:t>Two models: 9190A, 9190A-P</a:t>
            </a:r>
          </a:p>
          <a:p>
            <a:pPr marL="174625" indent="-174625">
              <a:spcAft>
                <a:spcPts val="600"/>
              </a:spcAft>
              <a:buFont typeface="Arial" pitchFamily="34" charset="0"/>
              <a:buChar char="•"/>
            </a:pPr>
            <a:r>
              <a:rPr lang="en-US" b="0" dirty="0"/>
              <a:t>9190A-P “process” option includes: reference thermometer input, RTD input, TC input, 4-20 mA measure, 24 Vdc loop power supply</a:t>
            </a:r>
          </a:p>
          <a:p>
            <a:pPr marL="174625" indent="-174625">
              <a:spcAft>
                <a:spcPts val="600"/>
              </a:spcAft>
              <a:buFont typeface="Arial" pitchFamily="34" charset="0"/>
              <a:buChar char="•"/>
            </a:pPr>
            <a:r>
              <a:rPr lang="en-US" b="0" dirty="0"/>
              <a:t>UI </a:t>
            </a:r>
            <a:r>
              <a:rPr lang="en-US" b="0" dirty="0" smtClean="0"/>
              <a:t>translations: C,J,K,F,G,S,P,R</a:t>
            </a:r>
            <a:endParaRPr lang="en-US" b="0" dirty="0"/>
          </a:p>
          <a:p>
            <a:pPr marL="174625" indent="-174625">
              <a:spcAft>
                <a:spcPts val="600"/>
              </a:spcAft>
              <a:buFont typeface="Arial" pitchFamily="34" charset="0"/>
              <a:buChar char="•"/>
            </a:pPr>
            <a:r>
              <a:rPr lang="en-US" b="0" dirty="0"/>
              <a:t>Weight: </a:t>
            </a:r>
            <a:r>
              <a:rPr lang="en-US" b="0" dirty="0" smtClean="0"/>
              <a:t>16 kg (35 lbs.)</a:t>
            </a:r>
          </a:p>
          <a:p>
            <a:pPr marL="174625" indent="-174625">
              <a:spcAft>
                <a:spcPts val="600"/>
              </a:spcAft>
              <a:buFont typeface="Arial" pitchFamily="34" charset="0"/>
              <a:buChar char="•"/>
            </a:pPr>
            <a:r>
              <a:rPr lang="en-US" b="0" dirty="0" smtClean="0"/>
              <a:t>Best measurement practices:  Conforms to EURAMET cg-13</a:t>
            </a:r>
            <a:endParaRPr lang="en-US" b="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114" y="1246529"/>
            <a:ext cx="3016886" cy="1859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0593" y="3601019"/>
            <a:ext cx="1319212" cy="258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5556" y="3601019"/>
            <a:ext cx="1338767" cy="258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bwMode="auto">
          <a:xfrm>
            <a:off x="7741654" y="4688116"/>
            <a:ext cx="1116557" cy="638628"/>
          </a:xfrm>
          <a:prstGeom prst="ellipse">
            <a:avLst/>
          </a:prstGeom>
          <a:noFill/>
          <a:ln w="127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90000"/>
              </a:lnSpc>
              <a:spcBef>
                <a:spcPct val="50000"/>
              </a:spcBef>
              <a:spcAft>
                <a:spcPct val="0"/>
              </a:spcAft>
              <a:buClrTx/>
              <a:buSzPct val="100000"/>
              <a:buFontTx/>
              <a:buNone/>
              <a:tabLst/>
            </a:pPr>
            <a:endParaRPr kumimoji="0" lang="en-US" sz="2000" b="1" i="0" u="none" strike="noStrike" cap="none" normalizeH="0" baseline="0">
              <a:ln>
                <a:noFill/>
              </a:ln>
              <a:solidFill>
                <a:schemeClr val="tx1"/>
              </a:solidFill>
              <a:effectLst/>
              <a:latin typeface="Arial" pitchFamily="-111" charset="0"/>
            </a:endParaRPr>
          </a:p>
        </p:txBody>
      </p:sp>
    </p:spTree>
    <p:extLst>
      <p:ext uri="{BB962C8B-B14F-4D97-AF65-F5344CB8AC3E}">
        <p14:creationId xmlns:p14="http://schemas.microsoft.com/office/powerpoint/2010/main" val="349033570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9190A Product Overview </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591" y="1421423"/>
            <a:ext cx="2562225" cy="500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Line Callout 1 7"/>
          <p:cNvSpPr/>
          <p:nvPr/>
        </p:nvSpPr>
        <p:spPr bwMode="auto">
          <a:xfrm>
            <a:off x="4484915" y="1504389"/>
            <a:ext cx="4093028" cy="757130"/>
          </a:xfrm>
          <a:prstGeom prst="borderCallout1">
            <a:avLst>
              <a:gd name="adj1" fmla="val 49329"/>
              <a:gd name="adj2" fmla="val -459"/>
              <a:gd name="adj3" fmla="val 315221"/>
              <a:gd name="adj4" fmla="val -56951"/>
            </a:avLst>
          </a:prstGeom>
          <a:noFill/>
          <a:ln w="12700" cap="flat" cmpd="sng" algn="ctr">
            <a:solidFill>
              <a:srgbClr val="08080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eaLnBrk="0" hangingPunct="0">
              <a:lnSpc>
                <a:spcPct val="90000"/>
              </a:lnSpc>
              <a:spcBef>
                <a:spcPts val="0"/>
              </a:spcBef>
              <a:buSzPct val="100000"/>
            </a:pPr>
            <a:r>
              <a:rPr lang="en-US" sz="1600" dirty="0">
                <a:latin typeface="Arial" pitchFamily="-111" charset="0"/>
              </a:rPr>
              <a:t>4-20mA Connectors </a:t>
            </a:r>
            <a:endParaRPr lang="en-US" sz="1600" dirty="0" smtClean="0">
              <a:latin typeface="Arial" pitchFamily="-111" charset="0"/>
            </a:endParaRPr>
          </a:p>
          <a:p>
            <a:pPr eaLnBrk="0" hangingPunct="0">
              <a:lnSpc>
                <a:spcPct val="90000"/>
              </a:lnSpc>
              <a:spcBef>
                <a:spcPts val="0"/>
              </a:spcBef>
              <a:buSzPct val="100000"/>
            </a:pPr>
            <a:r>
              <a:rPr lang="en-US" sz="1600" b="0" dirty="0" smtClean="0">
                <a:latin typeface="Arial" pitchFamily="-111" charset="0"/>
              </a:rPr>
              <a:t>Power a </a:t>
            </a:r>
            <a:r>
              <a:rPr lang="en-US" sz="1600" b="0" dirty="0">
                <a:latin typeface="Arial" pitchFamily="-111" charset="0"/>
              </a:rPr>
              <a:t>4-20 mA </a:t>
            </a:r>
            <a:r>
              <a:rPr lang="en-US" sz="1600" b="0" dirty="0" smtClean="0">
                <a:latin typeface="Arial" pitchFamily="-111" charset="0"/>
              </a:rPr>
              <a:t>transmitter from the drywell. Supplies 24 Vdc loop power.</a:t>
            </a:r>
            <a:endParaRPr kumimoji="0" lang="en-US" sz="1600" b="0" i="0" u="none" strike="noStrike" cap="none" normalizeH="0" baseline="0" dirty="0">
              <a:ln>
                <a:noFill/>
              </a:ln>
              <a:solidFill>
                <a:schemeClr val="tx1"/>
              </a:solidFill>
              <a:effectLst/>
              <a:latin typeface="Arial" pitchFamily="-111" charset="0"/>
            </a:endParaRPr>
          </a:p>
        </p:txBody>
      </p:sp>
      <p:sp>
        <p:nvSpPr>
          <p:cNvPr id="9" name="TextBox 8"/>
          <p:cNvSpPr txBox="1"/>
          <p:nvPr/>
        </p:nvSpPr>
        <p:spPr>
          <a:xfrm>
            <a:off x="4484915" y="1027233"/>
            <a:ext cx="4093028" cy="461665"/>
          </a:xfrm>
          <a:prstGeom prst="rect">
            <a:avLst/>
          </a:prstGeom>
          <a:noFill/>
        </p:spPr>
        <p:txBody>
          <a:bodyPr wrap="square" rtlCol="0">
            <a:spAutoFit/>
          </a:bodyPr>
          <a:lstStyle/>
          <a:p>
            <a:r>
              <a:rPr lang="en-US" sz="2400" dirty="0" smtClean="0">
                <a:solidFill>
                  <a:srgbClr val="FF0000"/>
                </a:solidFill>
              </a:rPr>
              <a:t>Optional Process Inputs</a:t>
            </a:r>
            <a:endParaRPr lang="en-US" sz="2400" dirty="0">
              <a:solidFill>
                <a:srgbClr val="FF0000"/>
              </a:solidFill>
            </a:endParaRPr>
          </a:p>
        </p:txBody>
      </p:sp>
      <p:sp>
        <p:nvSpPr>
          <p:cNvPr id="24" name="Line Callout 1 23"/>
          <p:cNvSpPr/>
          <p:nvPr/>
        </p:nvSpPr>
        <p:spPr bwMode="auto">
          <a:xfrm>
            <a:off x="4484915" y="2388776"/>
            <a:ext cx="4093028" cy="1077218"/>
          </a:xfrm>
          <a:prstGeom prst="borderCallout1">
            <a:avLst>
              <a:gd name="adj1" fmla="val 49329"/>
              <a:gd name="adj2" fmla="val -459"/>
              <a:gd name="adj3" fmla="val 139960"/>
              <a:gd name="adj4" fmla="val -43474"/>
            </a:avLst>
          </a:prstGeom>
          <a:noFill/>
          <a:ln w="12700" cap="flat" cmpd="sng" algn="ctr">
            <a:solidFill>
              <a:srgbClr val="08080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sz="1600" dirty="0"/>
              <a:t>4-Wire </a:t>
            </a:r>
            <a:r>
              <a:rPr lang="en-US" sz="1600" dirty="0" smtClean="0"/>
              <a:t>PRT/RTD Input</a:t>
            </a:r>
          </a:p>
          <a:p>
            <a:pPr marL="285750" indent="-285750">
              <a:buFont typeface="Arial" pitchFamily="34" charset="0"/>
              <a:buChar char="•"/>
            </a:pPr>
            <a:r>
              <a:rPr lang="en-US" sz="1600" b="0" dirty="0" smtClean="0">
                <a:latin typeface="Arial" pitchFamily="-111" charset="0"/>
              </a:rPr>
              <a:t>Reads a 4-wire</a:t>
            </a:r>
            <a:r>
              <a:rPr lang="en-US" sz="1600" b="0" dirty="0">
                <a:latin typeface="Arial" pitchFamily="-111" charset="0"/>
              </a:rPr>
              <a:t>, 3-wire, </a:t>
            </a:r>
            <a:r>
              <a:rPr lang="en-US" sz="1600" b="0" dirty="0" smtClean="0">
                <a:latin typeface="Arial" pitchFamily="-111" charset="0"/>
              </a:rPr>
              <a:t>or 2-wire PRT/RTD</a:t>
            </a:r>
            <a:endParaRPr lang="en-US" sz="1600" b="0" dirty="0">
              <a:latin typeface="Arial" pitchFamily="-111" charset="0"/>
            </a:endParaRPr>
          </a:p>
          <a:p>
            <a:pPr marL="285750" indent="-285750">
              <a:buFont typeface="Arial" pitchFamily="34" charset="0"/>
              <a:buChar char="•"/>
            </a:pPr>
            <a:r>
              <a:rPr lang="en-US" sz="1600" b="0" dirty="0" smtClean="0">
                <a:latin typeface="Arial" pitchFamily="-111" charset="0"/>
              </a:rPr>
              <a:t>Accuracy ±0.02 ºC.  </a:t>
            </a:r>
            <a:endParaRPr kumimoji="0" lang="en-US" sz="1600" b="0" i="0" u="none" strike="noStrike" cap="none" normalizeH="0" baseline="0" dirty="0">
              <a:ln>
                <a:noFill/>
              </a:ln>
              <a:solidFill>
                <a:schemeClr val="tx1"/>
              </a:solidFill>
              <a:effectLst/>
              <a:latin typeface="Arial" pitchFamily="-111" charset="0"/>
            </a:endParaRPr>
          </a:p>
        </p:txBody>
      </p:sp>
      <p:sp>
        <p:nvSpPr>
          <p:cNvPr id="27" name="Line Callout 1 26"/>
          <p:cNvSpPr/>
          <p:nvPr/>
        </p:nvSpPr>
        <p:spPr bwMode="auto">
          <a:xfrm>
            <a:off x="4484915" y="3590953"/>
            <a:ext cx="4093028" cy="338554"/>
          </a:xfrm>
          <a:prstGeom prst="borderCallout1">
            <a:avLst>
              <a:gd name="adj1" fmla="val 49329"/>
              <a:gd name="adj2" fmla="val -459"/>
              <a:gd name="adj3" fmla="val 224607"/>
              <a:gd name="adj4" fmla="val -45319"/>
            </a:avLst>
          </a:prstGeom>
          <a:noFill/>
          <a:ln w="12700" cap="flat" cmpd="sng" algn="ctr">
            <a:solidFill>
              <a:srgbClr val="08080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sz="1600" dirty="0" smtClean="0"/>
              <a:t>4-20 mA Circuit </a:t>
            </a:r>
            <a:r>
              <a:rPr lang="en-US" sz="1600" dirty="0"/>
              <a:t>F</a:t>
            </a:r>
            <a:r>
              <a:rPr lang="en-US" sz="1600" dirty="0" smtClean="0"/>
              <a:t>uses</a:t>
            </a:r>
            <a:endParaRPr kumimoji="0" lang="en-US" sz="1600" b="0" i="0" u="none" strike="noStrike" cap="none" normalizeH="0" baseline="0" dirty="0">
              <a:ln>
                <a:noFill/>
              </a:ln>
              <a:solidFill>
                <a:schemeClr val="tx1"/>
              </a:solidFill>
              <a:effectLst/>
              <a:latin typeface="Arial" pitchFamily="-111" charset="0"/>
            </a:endParaRPr>
          </a:p>
        </p:txBody>
      </p:sp>
      <p:sp>
        <p:nvSpPr>
          <p:cNvPr id="28" name="Line Callout 1 27"/>
          <p:cNvSpPr/>
          <p:nvPr/>
        </p:nvSpPr>
        <p:spPr bwMode="auto">
          <a:xfrm>
            <a:off x="4484915" y="4081429"/>
            <a:ext cx="4093028" cy="1077218"/>
          </a:xfrm>
          <a:prstGeom prst="borderCallout1">
            <a:avLst>
              <a:gd name="adj1" fmla="val 49329"/>
              <a:gd name="adj2" fmla="val -459"/>
              <a:gd name="adj3" fmla="val 23105"/>
              <a:gd name="adj4" fmla="val -55176"/>
            </a:avLst>
          </a:prstGeom>
          <a:noFill/>
          <a:ln w="12700" cap="flat" cmpd="sng" algn="ctr">
            <a:solidFill>
              <a:srgbClr val="08080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sz="1600" dirty="0" smtClean="0"/>
              <a:t>Thermocouple Input</a:t>
            </a:r>
            <a:endParaRPr lang="en-US" sz="1600" b="0" dirty="0" smtClean="0"/>
          </a:p>
          <a:p>
            <a:pPr marL="285750" indent="-285750">
              <a:buFont typeface="Arial" pitchFamily="34" charset="0"/>
              <a:buChar char="•"/>
            </a:pPr>
            <a:r>
              <a:rPr kumimoji="0" lang="en-US" sz="1600" b="0" i="0" u="none" strike="noStrike" cap="none" normalizeH="0" baseline="0" dirty="0" smtClean="0">
                <a:ln>
                  <a:noFill/>
                </a:ln>
                <a:solidFill>
                  <a:schemeClr val="tx1"/>
                </a:solidFill>
                <a:effectLst/>
                <a:latin typeface="Arial" pitchFamily="-111" charset="0"/>
              </a:rPr>
              <a:t>Accepts</a:t>
            </a:r>
            <a:r>
              <a:rPr kumimoji="0" lang="en-US" sz="1600" b="0" i="0" u="none" strike="noStrike" cap="none" normalizeH="0" dirty="0" smtClean="0">
                <a:ln>
                  <a:noFill/>
                </a:ln>
                <a:solidFill>
                  <a:schemeClr val="tx1"/>
                </a:solidFill>
                <a:effectLst/>
                <a:latin typeface="Arial" pitchFamily="-111" charset="0"/>
              </a:rPr>
              <a:t> common thermocouples with mini-jack termination</a:t>
            </a:r>
          </a:p>
          <a:p>
            <a:pPr marL="285750" indent="-285750">
              <a:buFont typeface="Arial" pitchFamily="34" charset="0"/>
              <a:buChar char="•"/>
            </a:pPr>
            <a:r>
              <a:rPr lang="en-US" sz="1600" b="0" dirty="0" smtClean="0">
                <a:latin typeface="Arial" pitchFamily="-111" charset="0"/>
              </a:rPr>
              <a:t>Types: J,K,T,E,R,S,M,L,U,N,C</a:t>
            </a:r>
            <a:endParaRPr kumimoji="0" lang="en-US" sz="1600" b="0" i="0" u="none" strike="noStrike" cap="none" normalizeH="0" baseline="0" dirty="0">
              <a:ln>
                <a:noFill/>
              </a:ln>
              <a:solidFill>
                <a:schemeClr val="tx1"/>
              </a:solidFill>
              <a:effectLst/>
              <a:latin typeface="Arial" pitchFamily="-111" charset="0"/>
            </a:endParaRPr>
          </a:p>
        </p:txBody>
      </p:sp>
      <p:sp>
        <p:nvSpPr>
          <p:cNvPr id="29" name="Line Callout 1 28"/>
          <p:cNvSpPr/>
          <p:nvPr/>
        </p:nvSpPr>
        <p:spPr bwMode="auto">
          <a:xfrm>
            <a:off x="4484914" y="5344830"/>
            <a:ext cx="4551135" cy="1077218"/>
          </a:xfrm>
          <a:prstGeom prst="borderCallout1">
            <a:avLst>
              <a:gd name="adj1" fmla="val 49329"/>
              <a:gd name="adj2" fmla="val -459"/>
              <a:gd name="adj3" fmla="val -90320"/>
              <a:gd name="adj4" fmla="val -55292"/>
            </a:avLst>
          </a:prstGeom>
          <a:noFill/>
          <a:ln w="12700" cap="flat" cmpd="sng" algn="ctr">
            <a:solidFill>
              <a:srgbClr val="08080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sz="1600" dirty="0" smtClean="0"/>
              <a:t>Reference Thermometer Input</a:t>
            </a:r>
          </a:p>
          <a:p>
            <a:pPr marL="285750" indent="-285750">
              <a:buFont typeface="Arial" pitchFamily="34" charset="0"/>
              <a:buChar char="•"/>
            </a:pPr>
            <a:r>
              <a:rPr lang="en-US" sz="1600" b="0" dirty="0" smtClean="0"/>
              <a:t>Automatically reads Fluke Calibration PRTs terminated with a “smart” connector</a:t>
            </a:r>
          </a:p>
          <a:p>
            <a:pPr marL="285750" indent="-285750">
              <a:buFont typeface="Arial" pitchFamily="34" charset="0"/>
              <a:buChar char="•"/>
            </a:pPr>
            <a:r>
              <a:rPr lang="en-US" sz="1600" b="0" dirty="0" smtClean="0"/>
              <a:t>Accuracy ±0.01 ºC at –95</a:t>
            </a:r>
            <a:r>
              <a:rPr lang="en-US" sz="1600" b="0" dirty="0"/>
              <a:t> ºC</a:t>
            </a:r>
            <a:r>
              <a:rPr lang="en-US" sz="1600" b="0" dirty="0" smtClean="0"/>
              <a:t> </a:t>
            </a:r>
          </a:p>
        </p:txBody>
      </p:sp>
    </p:spTree>
    <p:extLst>
      <p:ext uri="{BB962C8B-B14F-4D97-AF65-F5344CB8AC3E}">
        <p14:creationId xmlns:p14="http://schemas.microsoft.com/office/powerpoint/2010/main" val="4046682015"/>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25749"/>
            <a:ext cx="6654800" cy="660400"/>
          </a:xfrm>
        </p:spPr>
        <p:txBody>
          <a:bodyPr anchor="ctr"/>
          <a:lstStyle/>
          <a:p>
            <a:r>
              <a:rPr lang="en-US" dirty="0" smtClean="0"/>
              <a:t>9190A Product Overview</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07" y="1083581"/>
            <a:ext cx="3640942" cy="531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218503" y="1545077"/>
            <a:ext cx="4625851" cy="3708708"/>
          </a:xfrm>
          <a:prstGeom prst="rect">
            <a:avLst/>
          </a:prstGeom>
          <a:noFill/>
        </p:spPr>
        <p:txBody>
          <a:bodyPr wrap="square" rtlCol="0">
            <a:spAutoFit/>
          </a:bodyPr>
          <a:lstStyle/>
          <a:p>
            <a:r>
              <a:rPr lang="en-US" dirty="0" smtClean="0"/>
              <a:t>Example: </a:t>
            </a:r>
          </a:p>
          <a:p>
            <a:pPr marL="342900" indent="-342900">
              <a:spcAft>
                <a:spcPts val="600"/>
              </a:spcAft>
              <a:buFont typeface="Arial" pitchFamily="34" charset="0"/>
              <a:buChar char="•"/>
            </a:pPr>
            <a:r>
              <a:rPr lang="en-US" b="0" dirty="0" smtClean="0"/>
              <a:t>Reference thermometer and UUT (4-wire RTD) connection</a:t>
            </a:r>
          </a:p>
          <a:p>
            <a:pPr marL="342900" indent="-342900">
              <a:spcAft>
                <a:spcPts val="600"/>
              </a:spcAft>
              <a:buFont typeface="Arial" pitchFamily="34" charset="0"/>
              <a:buChar char="•"/>
            </a:pPr>
            <a:r>
              <a:rPr lang="en-US" b="0" dirty="0" smtClean="0"/>
              <a:t>Reads reference thermometer and one UUT simultaneously (RTD or TC)</a:t>
            </a:r>
          </a:p>
          <a:p>
            <a:pPr marL="342900" indent="-342900">
              <a:spcAft>
                <a:spcPts val="600"/>
              </a:spcAft>
              <a:buFont typeface="Arial" pitchFamily="34" charset="0"/>
              <a:buChar char="•"/>
            </a:pPr>
            <a:r>
              <a:rPr lang="en-US" b="0" dirty="0" smtClean="0"/>
              <a:t>Accommodates 2-, 3- and 4-wire connection</a:t>
            </a:r>
          </a:p>
          <a:p>
            <a:pPr marL="342900" indent="-342900">
              <a:spcAft>
                <a:spcPts val="600"/>
              </a:spcAft>
              <a:buFont typeface="Arial" pitchFamily="34" charset="0"/>
              <a:buChar char="•"/>
            </a:pPr>
            <a:r>
              <a:rPr lang="en-US" b="0" dirty="0" smtClean="0"/>
              <a:t>Displays both reference thermometer temperature and UUT simultaneously   </a:t>
            </a:r>
          </a:p>
        </p:txBody>
      </p:sp>
      <p:sp>
        <p:nvSpPr>
          <p:cNvPr id="14" name="TextBox 13"/>
          <p:cNvSpPr txBox="1"/>
          <p:nvPr/>
        </p:nvSpPr>
        <p:spPr>
          <a:xfrm>
            <a:off x="4484915" y="1027232"/>
            <a:ext cx="4093028" cy="461665"/>
          </a:xfrm>
          <a:prstGeom prst="rect">
            <a:avLst/>
          </a:prstGeom>
          <a:noFill/>
        </p:spPr>
        <p:txBody>
          <a:bodyPr wrap="square" rtlCol="0">
            <a:spAutoFit/>
          </a:bodyPr>
          <a:lstStyle/>
          <a:p>
            <a:r>
              <a:rPr lang="en-US" sz="2400" dirty="0" smtClean="0">
                <a:solidFill>
                  <a:srgbClr val="FF0000"/>
                </a:solidFill>
              </a:rPr>
              <a:t>Optional Process Inputs</a:t>
            </a:r>
            <a:endParaRPr lang="en-US" sz="2400" dirty="0">
              <a:solidFill>
                <a:srgbClr val="FF0000"/>
              </a:solidFill>
            </a:endParaRPr>
          </a:p>
        </p:txBody>
      </p:sp>
    </p:spTree>
    <p:extLst>
      <p:ext uri="{BB962C8B-B14F-4D97-AF65-F5344CB8AC3E}">
        <p14:creationId xmlns:p14="http://schemas.microsoft.com/office/powerpoint/2010/main" val="2393229619"/>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BasicEleMeas_97_color">
  <a:themeElements>
    <a:clrScheme name="">
      <a:dk1>
        <a:srgbClr val="000000"/>
      </a:dk1>
      <a:lt1>
        <a:srgbClr val="EAEC5E"/>
      </a:lt1>
      <a:dk2>
        <a:srgbClr val="B50069"/>
      </a:dk2>
      <a:lt2>
        <a:srgbClr val="000000"/>
      </a:lt2>
      <a:accent1>
        <a:srgbClr val="618FFD"/>
      </a:accent1>
      <a:accent2>
        <a:srgbClr val="00AE00"/>
      </a:accent2>
      <a:accent3>
        <a:srgbClr val="F3F4B6"/>
      </a:accent3>
      <a:accent4>
        <a:srgbClr val="000000"/>
      </a:accent4>
      <a:accent5>
        <a:srgbClr val="B7C6FE"/>
      </a:accent5>
      <a:accent6>
        <a:srgbClr val="009D00"/>
      </a:accent6>
      <a:hlink>
        <a:srgbClr val="FC0128"/>
      </a:hlink>
      <a:folHlink>
        <a:srgbClr val="CECECE"/>
      </a:folHlink>
    </a:clrScheme>
    <a:fontScheme name="BasicEleMeas_97_colo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90000"/>
          </a:lnSpc>
          <a:spcBef>
            <a:spcPct val="50000"/>
          </a:spcBef>
          <a:spcAft>
            <a:spcPct val="0"/>
          </a:spcAft>
          <a:buClrTx/>
          <a:buSzPct val="100000"/>
          <a:buFontTx/>
          <a:buNone/>
          <a:tabLst/>
          <a:defRPr kumimoji="0" lang="en-US" sz="2000" b="1" i="0" u="none" strike="noStrike" cap="none" normalizeH="0" baseline="0">
            <a:ln>
              <a:noFill/>
            </a:ln>
            <a:solidFill>
              <a:schemeClr val="tx1"/>
            </a:solidFill>
            <a:effectLst/>
            <a:latin typeface="Arial" pitchFamily="-111" charset="0"/>
          </a:defRPr>
        </a:defPPr>
      </a:lstStyle>
    </a:spDef>
    <a:lnDef>
      <a:spPr bwMode="auto">
        <a:xfrm>
          <a:off x="0" y="0"/>
          <a:ext cx="1" cy="1"/>
        </a:xfrm>
        <a:custGeom>
          <a:avLst/>
          <a:gdLst/>
          <a:ahLst/>
          <a:cxnLst/>
          <a:rect l="0" t="0" r="0" b="0"/>
          <a:pathLst/>
        </a:custGeom>
        <a:solidFill>
          <a:schemeClr val="bg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90000"/>
          </a:lnSpc>
          <a:spcBef>
            <a:spcPct val="50000"/>
          </a:spcBef>
          <a:spcAft>
            <a:spcPct val="0"/>
          </a:spcAft>
          <a:buClrTx/>
          <a:buSzPct val="100000"/>
          <a:buFontTx/>
          <a:buNone/>
          <a:tabLst/>
          <a:defRPr kumimoji="0" lang="en-US" sz="2000" b="1" i="0" u="none" strike="noStrike" cap="none" normalizeH="0" baseline="0">
            <a:ln>
              <a:noFill/>
            </a:ln>
            <a:solidFill>
              <a:schemeClr val="tx1"/>
            </a:solidFill>
            <a:effectLst/>
            <a:latin typeface="Arial" pitchFamily="-111" charset="0"/>
          </a:defRPr>
        </a:defPPr>
      </a:lstStyle>
    </a:lnDef>
  </a:objectDefaults>
  <a:extraClrSchemeLst>
    <a:extraClrScheme>
      <a:clrScheme name="BasicEleMeas_97_colo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asicEleMeas_97_colo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asicEleMeas_97_colo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asicEleMeas_97_colo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asicEleMeas_97_colo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asicEleMeas_97_colo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asicEleMeas_97_colo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HD:Desktop Folder:In Progress:Education Module HVAC:BasicEleMeas_97_color.ppt</Template>
  <TotalTime>9120</TotalTime>
  <Pages>1</Pages>
  <Words>2707</Words>
  <Application>Microsoft Office PowerPoint</Application>
  <PresentationFormat>On-screen Show (4:3)</PresentationFormat>
  <Paragraphs>391</Paragraphs>
  <Slides>30</Slides>
  <Notes>27</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BasicEleMeas_97_color</vt:lpstr>
      <vt:lpstr>9190A Ultra-Cool Field Metrology Well</vt:lpstr>
      <vt:lpstr>9190A Ultra-Cool Field Metrology Well</vt:lpstr>
      <vt:lpstr>9190A Product Positioning</vt:lpstr>
      <vt:lpstr>9190A Typical Applications</vt:lpstr>
      <vt:lpstr>9190A Key Features &amp; Benefits</vt:lpstr>
      <vt:lpstr>9190A Competitive Comparison</vt:lpstr>
      <vt:lpstr>9190A Product Overview</vt:lpstr>
      <vt:lpstr>9190A Product Overview </vt:lpstr>
      <vt:lpstr>9190A Product Overview</vt:lpstr>
      <vt:lpstr>9190A Product Overview </vt:lpstr>
      <vt:lpstr>9190A Workload</vt:lpstr>
      <vt:lpstr>9190A Features</vt:lpstr>
      <vt:lpstr>9190A Features</vt:lpstr>
      <vt:lpstr>9190A Features</vt:lpstr>
      <vt:lpstr>9190A Features</vt:lpstr>
      <vt:lpstr>9190A Stirling Cooler</vt:lpstr>
      <vt:lpstr>9190A Stirling Cooler</vt:lpstr>
      <vt:lpstr>EURAMET cg-13 </vt:lpstr>
      <vt:lpstr>EURAMET cg-13 – Stability</vt:lpstr>
      <vt:lpstr>EURAMET cg-13 – Axial Uniformity</vt:lpstr>
      <vt:lpstr>EURAMET cg-13 – Radial Uniformity</vt:lpstr>
      <vt:lpstr>EURAMET cg-13 – Thermal Loading</vt:lpstr>
      <vt:lpstr>EURAMET cg-13 – Thermal Loading</vt:lpstr>
      <vt:lpstr>EURAMET cg-13 – Hysteresis</vt:lpstr>
      <vt:lpstr>9190A Base Unit Specifications</vt:lpstr>
      <vt:lpstr>9190A Optional Process Electronics Specs</vt:lpstr>
      <vt:lpstr>9190A Standard Equipment</vt:lpstr>
      <vt:lpstr>9190A Optional Equipment</vt:lpstr>
      <vt:lpstr>Sales and Marketing Materials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Fluke Template - Color - With Yellow Bar</dc:title>
  <dc:creator>Software Sharing (SWSH)</dc:creator>
  <cp:lastModifiedBy>Meijer, Gerda</cp:lastModifiedBy>
  <cp:revision>553</cp:revision>
  <cp:lastPrinted>2012-09-07T17:18:16Z</cp:lastPrinted>
  <dcterms:created xsi:type="dcterms:W3CDTF">2010-03-17T16:07:49Z</dcterms:created>
  <dcterms:modified xsi:type="dcterms:W3CDTF">2013-03-19T08:54:51Z</dcterms:modified>
</cp:coreProperties>
</file>